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61163" cy="9882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586" y="243915"/>
            <a:ext cx="7839635" cy="977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oyallib.com/" TargetMode="External"/><Relationship Id="rId4" Type="http://schemas.openxmlformats.org/officeDocument/2006/relationships/hyperlink" Target="https://vikent.ru/author/1387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357166"/>
            <a:ext cx="7786742" cy="178595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Психологическое здоровье учителя</a:t>
            </a:r>
            <a:endParaRPr lang="ru-RU" sz="4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57290" y="6143644"/>
            <a:ext cx="6858000" cy="541342"/>
          </a:xfrm>
        </p:spPr>
        <p:txBody>
          <a:bodyPr>
            <a:normAutofit fontScale="85000" lnSpcReduction="20000"/>
          </a:bodyPr>
          <a:lstStyle/>
          <a:p>
            <a:r>
              <a:rPr lang="ru-RU" sz="1600" dirty="0" smtClean="0">
                <a:solidFill>
                  <a:srgbClr val="FFC000"/>
                </a:solidFill>
              </a:rPr>
              <a:t>Педагог-психолог Глинских К. В.</a:t>
            </a:r>
          </a:p>
          <a:p>
            <a:r>
              <a:rPr lang="ru-RU" sz="1600" dirty="0" smtClean="0">
                <a:solidFill>
                  <a:srgbClr val="FFC000"/>
                </a:solidFill>
              </a:rPr>
              <a:t>ГБОУ «Центр «Дар»</a:t>
            </a:r>
            <a:endParaRPr lang="ru-RU" sz="1600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2000240"/>
            <a:ext cx="4286280" cy="3742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429684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Основные идеи на каждый день:</a:t>
            </a:r>
            <a:r>
              <a:rPr lang="ru-RU" sz="3200" dirty="0" smtClean="0">
                <a:solidFill>
                  <a:srgbClr val="7030A0"/>
                </a:solidFill>
              </a:rPr>
              <a:t/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1643050"/>
            <a:ext cx="7000924" cy="4830902"/>
          </a:xfrm>
        </p:spPr>
        <p:txBody>
          <a:bodyPr>
            <a:normAutofit fontScale="92500" lnSpcReduction="10000"/>
          </a:bodyPr>
          <a:lstStyle/>
          <a:p>
            <a:pPr lvl="0">
              <a:buSzPct val="95000"/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нет безвыходных ситуаций; </a:t>
            </a:r>
          </a:p>
          <a:p>
            <a:pPr lvl="0">
              <a:buSzPct val="95000"/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каждый человек ценен и уникален; </a:t>
            </a:r>
          </a:p>
          <a:p>
            <a:pPr lvl="0">
              <a:buSzPct val="95000"/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не ждать от людей плохого отношения; </a:t>
            </a:r>
          </a:p>
          <a:p>
            <a:pPr lvl="0">
              <a:buSzPct val="95000"/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развивать свой творческий потенциал; </a:t>
            </a:r>
          </a:p>
          <a:p>
            <a:pPr lvl="0">
              <a:buSzPct val="95000"/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не забывать о юморе; </a:t>
            </a:r>
          </a:p>
          <a:p>
            <a:pPr lvl="0">
              <a:buSzPct val="95000"/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брать пример с героев;</a:t>
            </a:r>
          </a:p>
          <a:p>
            <a:pPr lvl="0">
              <a:buSzPct val="95000"/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пока мы живы, нет ничего, чего нельзя было бы исправить.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http://parnasse.ru/images/photos/medium/article5023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4572008"/>
            <a:ext cx="2285992" cy="22859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429684" cy="128588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428604"/>
            <a:ext cx="7500990" cy="4572032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Источники</a:t>
            </a:r>
          </a:p>
          <a:p>
            <a:pPr algn="ctr">
              <a:buNone/>
            </a:pPr>
            <a:r>
              <a:rPr lang="en-US" sz="6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https://ru.wikipedia.org/wiki/</a:t>
            </a:r>
            <a:endParaRPr lang="ru-RU" sz="6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6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https://vikent.ru/author/1387/</a:t>
            </a:r>
            <a:endParaRPr lang="ru-RU" sz="6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6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https://royallib.com/</a:t>
            </a:r>
            <a:endParaRPr lang="ru-RU" sz="6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6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6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>
              <a:buNone/>
            </a:pPr>
            <a:endParaRPr lang="ru-RU" sz="3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Всем отличного настроения и солнечных эмоций!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Светлана_2\Desktop\изображения\ellis.jpg"/>
          <p:cNvPicPr>
            <a:picLocks noGrp="1"/>
          </p:cNvPicPr>
          <p:nvPr>
            <p:ph idx="1"/>
          </p:nvPr>
        </p:nvPicPr>
        <p:blipFill>
          <a:blip r:embed="rId2" cstate="print"/>
          <a:srcRect l="12766" t="8955" r="14894" b="13433"/>
          <a:stretch>
            <a:fillRect/>
          </a:stretch>
        </p:blipFill>
        <p:spPr bwMode="auto">
          <a:xfrm>
            <a:off x="0" y="0"/>
            <a:ext cx="214314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4286248" y="2000240"/>
            <a:ext cx="4643470" cy="4357718"/>
          </a:xfrm>
          <a:prstGeom prst="rect">
            <a:avLst/>
          </a:prstGeom>
          <a:noFill/>
          <a:ln w="76200" cmpd="thickThin">
            <a:solidFill>
              <a:srgbClr val="FFC000"/>
            </a:solidFill>
            <a:prstDash val="sysDash"/>
            <a:miter lim="800000"/>
            <a:headEnd/>
            <a:tailEnd/>
          </a:ln>
        </p:spPr>
        <p:txBody>
          <a:bodyPr vert="horz" wrap="square" lIns="137160" tIns="91440" rIns="137160" bIns="9144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«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Как мы мыслим,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так мы себя и чувствуем...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Альберт Эллис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(1913-2007)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857356" y="142852"/>
            <a:ext cx="728664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РЭПТ – Рационально-эмоционально-поведенческая терапия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1357298"/>
            <a:ext cx="221457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американский </a:t>
            </a:r>
            <a:r>
              <a:rPr lang="ru-RU" dirty="0" err="1" smtClean="0"/>
              <a:t>пси-холог</a:t>
            </a:r>
            <a:r>
              <a:rPr lang="ru-RU" dirty="0" smtClean="0"/>
              <a:t> и когнитивный терапевт, автор рационально-эмоциональной поведенческой терапии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428596" y="3000372"/>
            <a:ext cx="2438400" cy="1685925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3333721" y="2990837"/>
            <a:ext cx="2438400" cy="1685925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181696" y="2990837"/>
            <a:ext cx="2438400" cy="1685925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357158" y="500042"/>
            <a:ext cx="8191500" cy="1000125"/>
          </a:xfrm>
          <a:prstGeom prst="ellipseRibbon">
            <a:avLst>
              <a:gd name="adj1" fmla="val 32778"/>
              <a:gd name="adj2" fmla="val 50000"/>
              <a:gd name="adj3" fmla="val 1250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500034" y="3500438"/>
            <a:ext cx="2309495" cy="981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мышление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2571736" y="928670"/>
            <a:ext cx="3689350" cy="446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Деятельность человека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3357554" y="3357562"/>
            <a:ext cx="2309812" cy="981075"/>
          </a:xfrm>
          <a:prstGeom prst="rect">
            <a:avLst/>
          </a:prstGeom>
          <a:solidFill>
            <a:schemeClr val="accent1">
              <a:lumMod val="40000"/>
              <a:lumOff val="60000"/>
              <a:alpha val="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эмоции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286512" y="3357562"/>
            <a:ext cx="2309812" cy="981075"/>
          </a:xfrm>
          <a:prstGeom prst="rect">
            <a:avLst/>
          </a:prstGeom>
          <a:solidFill>
            <a:schemeClr val="accent1">
              <a:lumMod val="40000"/>
              <a:lumOff val="60000"/>
              <a:alpha val="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поведение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85728"/>
            <a:ext cx="7467600" cy="989034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Принципы теории Эллиса:</a:t>
            </a: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071546"/>
            <a:ext cx="7429552" cy="530238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lvl="0">
              <a:buSzPct val="90000"/>
              <a:buFont typeface="Wingdings" pitchFamily="2" charset="2"/>
              <a:buChar char=""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SzPct val="90000"/>
              <a:buFont typeface="Wingdings" pitchFamily="2" charset="2"/>
              <a:buChar char="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мысли определяют эмоциональное состояние; </a:t>
            </a:r>
          </a:p>
          <a:p>
            <a:pPr lvl="0">
              <a:buSzPct val="90000"/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SzPct val="90000"/>
              <a:buFont typeface="Wingdings" pitchFamily="2" charset="2"/>
              <a:buChar char="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изменить мысли – значит избавиться от психологических проблем.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00042"/>
            <a:ext cx="785818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Мысли могут быть:</a:t>
            </a:r>
            <a:r>
              <a:rPr lang="ru-RU" sz="4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285860"/>
            <a:ext cx="7000924" cy="3143272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 lvl="0">
              <a:buSzPct val="90000"/>
              <a:buFont typeface="Wingdings" pitchFamily="2" charset="2"/>
              <a:buChar char="ü"/>
            </a:pPr>
            <a:r>
              <a:rPr lang="ru-RU" sz="4800" dirty="0" smtClean="0"/>
              <a:t>рациональными (позитивными); </a:t>
            </a:r>
          </a:p>
          <a:p>
            <a:pPr lvl="0">
              <a:buSzPct val="90000"/>
              <a:buNone/>
            </a:pPr>
            <a:endParaRPr lang="ru-RU" sz="2800" dirty="0" smtClean="0"/>
          </a:p>
          <a:p>
            <a:pPr lvl="0">
              <a:buSzPct val="90000"/>
              <a:buFont typeface="Wingdings" pitchFamily="2" charset="2"/>
              <a:buChar char="ü"/>
            </a:pPr>
            <a:r>
              <a:rPr lang="ru-RU" sz="4800" dirty="0" smtClean="0"/>
              <a:t>иррациональными (негативными).</a:t>
            </a:r>
            <a:endParaRPr lang="ru-RU" sz="4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4071942"/>
            <a:ext cx="2606697" cy="26066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500990" cy="164307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ДВЕНАДЦАТЬ ОСНОВНЫХ ИРРАЦИОНАЛЬНЫХ ИДЕЙ (ОШИБОК)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согласно теории Эллиса:</a:t>
            </a: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785926"/>
            <a:ext cx="7429552" cy="4688026"/>
          </a:xfrm>
        </p:spPr>
        <p:txBody>
          <a:bodyPr/>
          <a:lstStyle/>
          <a:p>
            <a:pPr marL="457200" indent="-457200">
              <a:buSzPct val="95000"/>
              <a:buFont typeface="+mj-lt"/>
              <a:buAutoNum type="arabicParenR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Для взрослого человека совершенно необходимо, чтобы каждый его шаг был привлекателен для окружающих. </a:t>
            </a:r>
          </a:p>
          <a:p>
            <a:pPr marL="457200" indent="-457200">
              <a:buSzPct val="95000"/>
              <a:buFont typeface="+mj-lt"/>
              <a:buAutoNum type="arabicParenR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SzPct val="95000"/>
              <a:buFont typeface="+mj-lt"/>
              <a:buAutoNum type="arabicParenR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Есть поступки скверные. И повинных в них следует строго наказывать. </a:t>
            </a:r>
          </a:p>
          <a:p>
            <a:pPr marL="457200" indent="-457200">
              <a:buSzPct val="95000"/>
              <a:buFont typeface="+mj-lt"/>
              <a:buAutoNum type="arabicParenR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SzPct val="95000"/>
              <a:buFont typeface="+mj-lt"/>
              <a:buAutoNum type="arabicParenR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Это катастрофа, когда все идет не так, как хотелось бы.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429684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ДВЕНАДЦАТЬ ОСНОВНЫХ ИРРАЦИОНАЛЬНЫХ ИДЕЙ (ОШИБОК)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согласно теории Эллиса: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785926"/>
            <a:ext cx="7286676" cy="4688026"/>
          </a:xfrm>
        </p:spPr>
        <p:txBody>
          <a:bodyPr/>
          <a:lstStyle/>
          <a:p>
            <a:pPr marL="457200" indent="-457200">
              <a:buSzPct val="95000"/>
              <a:buFont typeface="+mj-lt"/>
              <a:buAutoNum type="arabicParenR" startAt="4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Все беды навязаны нам извне – людьми или обстоятельствами.</a:t>
            </a:r>
          </a:p>
          <a:p>
            <a:pPr marL="457200" indent="-457200">
              <a:buSzPct val="95000"/>
              <a:buFont typeface="+mj-lt"/>
              <a:buAutoNum type="arabicParenR" startAt="4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SzPct val="95000"/>
              <a:buFont typeface="+mj-lt"/>
              <a:buAutoNum type="arabicParenR" startAt="4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Если что-то пугает или вызывает опасение – постоянно будь начеку.</a:t>
            </a:r>
          </a:p>
          <a:p>
            <a:pPr marL="457200" indent="-457200">
              <a:buSzPct val="95000"/>
              <a:buFont typeface="+mj-lt"/>
              <a:buAutoNum type="arabicParenR" startAt="4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SzPct val="95000"/>
              <a:buFont typeface="+mj-lt"/>
              <a:buAutoNum type="arabicParenR" startAt="4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Легче избегать ответственности и трудностей, чем их преодолеть.</a:t>
            </a:r>
          </a:p>
          <a:p>
            <a:pPr marL="457200" indent="-457200">
              <a:buSzPct val="95000"/>
              <a:buFont typeface="+mj-lt"/>
              <a:buAutoNum type="arabicParenR" startAt="4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429684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ДВЕНАДЦАТЬ ОСНОВНЫХ ИРРАЦИОНАЛЬНЫХ ИДЕЙ (ОШИБОК)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согласно теории Эллиса: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785926"/>
            <a:ext cx="6929486" cy="468802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SzPct val="95000"/>
              <a:buFont typeface="+mj-lt"/>
              <a:buAutoNum type="arabicParenR" startAt="7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Каждый нуждается в чем-то более сильном и значительном, чем то, что он ощущает в себе.</a:t>
            </a:r>
          </a:p>
          <a:p>
            <a:pPr marL="457200" indent="-457200">
              <a:buSzPct val="95000"/>
              <a:buFont typeface="+mj-lt"/>
              <a:buAutoNum type="arabicParenR" startAt="7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SzPct val="95000"/>
              <a:buFont typeface="+mj-lt"/>
              <a:buAutoNum type="arabicParenR" startAt="7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Нужно быть во всех отношениях компетентным, адекватным, разумным и успешным. (Нужно все знать, все уметь, все понимать и во всем добиваться успеха).</a:t>
            </a:r>
          </a:p>
          <a:p>
            <a:pPr marL="457200" indent="-457200">
              <a:buSzPct val="95000"/>
              <a:buFont typeface="+mj-lt"/>
              <a:buAutoNum type="arabicParenR" startAt="7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SzPct val="95000"/>
              <a:buFont typeface="+mj-lt"/>
              <a:buAutoNum type="arabicParenR" startAt="7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То, что сильно повлияло на вашу жизнь один раз, всегда будет влиять на нее.</a:t>
            </a:r>
          </a:p>
          <a:p>
            <a:pPr marL="457200" indent="-457200">
              <a:buSzPct val="95000"/>
              <a:buFont typeface="+mj-lt"/>
              <a:buAutoNum type="arabicParenR" startAt="7"/>
            </a:pP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42852"/>
            <a:ext cx="7572428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ДВЕНАДЦАТЬ ОСНОВНЫХ ИРРАЦИОНАЛЬНЫХ ИДЕЙ (ОШИБОК)</a:t>
            </a:r>
            <a:b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согласно теории Эллиса:</a:t>
            </a: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785926"/>
            <a:ext cx="6929486" cy="4688026"/>
          </a:xfrm>
        </p:spPr>
        <p:txBody>
          <a:bodyPr>
            <a:normAutofit lnSpcReduction="10000"/>
          </a:bodyPr>
          <a:lstStyle/>
          <a:p>
            <a:pPr marL="514350" indent="-514350">
              <a:buSzPct val="95000"/>
              <a:buFont typeface="+mj-lt"/>
              <a:buAutoNum type="arabicParenR" startAt="10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наше благополучие влияют поступки других людей, поэтому надо сделать все, чтобы эти люди изменялись в желаемом для нас направлении. </a:t>
            </a:r>
          </a:p>
          <a:p>
            <a:pPr marL="514350" indent="-514350">
              <a:buSzPct val="95000"/>
              <a:buFont typeface="+mj-lt"/>
              <a:buAutoNum type="arabicParenR" startAt="10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SzPct val="95000"/>
              <a:buFont typeface="+mj-lt"/>
              <a:buAutoNum type="arabicParenR" startAt="10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Плыть по течению и ничего не предпринимать – вот путь к счастью. </a:t>
            </a:r>
          </a:p>
          <a:p>
            <a:pPr marL="514350" indent="-514350">
              <a:buSzPct val="95000"/>
              <a:buFont typeface="+mj-lt"/>
              <a:buAutoNum type="arabicParenR" startAt="10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SzPct val="95000"/>
              <a:buFont typeface="+mj-lt"/>
              <a:buAutoNum type="arabicParenR" startAt="10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Мы не властны над своими эмоциями и не можем не испытывать их.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powerpointbase.com-815</Template>
  <TotalTime>232</TotalTime>
  <Words>366</Words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Психологическое здоровье учителя</vt:lpstr>
      <vt:lpstr>Слайд 2</vt:lpstr>
      <vt:lpstr>Слайд 3</vt:lpstr>
      <vt:lpstr> Принципы теории Эллиса: </vt:lpstr>
      <vt:lpstr>Мысли могут быть: </vt:lpstr>
      <vt:lpstr>ДВЕНАДЦАТЬ ОСНОВНЫХ ИРРАЦИОНАЛЬНЫХ ИДЕЙ (ОШИБОК) согласно теории Эллиса:</vt:lpstr>
      <vt:lpstr>ДВЕНАДЦАТЬ ОСНОВНЫХ ИРРАЦИОНАЛЬНЫХ ИДЕЙ (ОШИБОК) согласно теории Эллиса: </vt:lpstr>
      <vt:lpstr>ДВЕНАДЦАТЬ ОСНОВНЫХ ИРРАЦИОНАЛЬНЫХ ИДЕЙ (ОШИБОК) согласно теории Эллиса: </vt:lpstr>
      <vt:lpstr>ДВЕНАДЦАТЬ ОСНОВНЫХ ИРРАЦИОНАЛЬНЫХ ИДЕЙ (ОШИБОК) согласно теории Эллиса:</vt:lpstr>
      <vt:lpstr>Основные идеи на каждый день: 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mmm</dc:creator>
  <cp:lastModifiedBy>ПК2</cp:lastModifiedBy>
  <cp:revision>26</cp:revision>
  <dcterms:created xsi:type="dcterms:W3CDTF">2016-03-11T15:51:55Z</dcterms:created>
  <dcterms:modified xsi:type="dcterms:W3CDTF">2020-12-01T08:43:37Z</dcterms:modified>
</cp:coreProperties>
</file>