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3" r:id="rId3"/>
    <p:sldId id="303" r:id="rId4"/>
    <p:sldId id="280" r:id="rId5"/>
    <p:sldId id="274" r:id="rId6"/>
    <p:sldId id="275" r:id="rId7"/>
    <p:sldId id="302" r:id="rId8"/>
    <p:sldId id="299" r:id="rId9"/>
    <p:sldId id="304" r:id="rId10"/>
    <p:sldId id="296" r:id="rId11"/>
    <p:sldId id="295" r:id="rId12"/>
    <p:sldId id="291" r:id="rId13"/>
    <p:sldId id="292" r:id="rId14"/>
    <p:sldId id="297" r:id="rId15"/>
    <p:sldId id="306" r:id="rId16"/>
  </p:sldIdLst>
  <p:sldSz cx="9144000" cy="6858000" type="screen4x3"/>
  <p:notesSz cx="6858000" cy="914400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55871-FC2E-4F1C-9A67-4304A73B8103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97AD6-2309-4E5A-9886-180E32B2DE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55871-FC2E-4F1C-9A67-4304A73B8103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97AD6-2309-4E5A-9886-180E32B2DE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55871-FC2E-4F1C-9A67-4304A73B8103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97AD6-2309-4E5A-9886-180E32B2DE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55871-FC2E-4F1C-9A67-4304A73B8103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97AD6-2309-4E5A-9886-180E32B2DE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55871-FC2E-4F1C-9A67-4304A73B8103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97AD6-2309-4E5A-9886-180E32B2DE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55871-FC2E-4F1C-9A67-4304A73B8103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97AD6-2309-4E5A-9886-180E32B2DE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55871-FC2E-4F1C-9A67-4304A73B8103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97AD6-2309-4E5A-9886-180E32B2DE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55871-FC2E-4F1C-9A67-4304A73B8103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97AD6-2309-4E5A-9886-180E32B2DE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55871-FC2E-4F1C-9A67-4304A73B8103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97AD6-2309-4E5A-9886-180E32B2DE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55871-FC2E-4F1C-9A67-4304A73B8103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97AD6-2309-4E5A-9886-180E32B2DE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55871-FC2E-4F1C-9A67-4304A73B8103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97AD6-2309-4E5A-9886-180E32B2DE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55871-FC2E-4F1C-9A67-4304A73B8103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397AD6-2309-4E5A-9886-180E32B2DEE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gims27.narod.ru/foto_gal/MCHS-1.jpg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1556792"/>
            <a:ext cx="69127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Для вас, родители!!!</a:t>
            </a:r>
          </a:p>
          <a:p>
            <a:pPr algn="ctr"/>
            <a:endParaRPr lang="ru-RU" sz="36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Bookman Old Style" pitchFamily="18" charset="0"/>
                <a:cs typeface="Times New Roman" panose="02020603050405020304" pitchFamily="18" charset="0"/>
              </a:rPr>
              <a:t>СОВЕТЫ</a:t>
            </a:r>
          </a:p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Bookman Old Style" pitchFamily="18" charset="0"/>
                <a:cs typeface="Times New Roman" panose="02020603050405020304" pitchFamily="18" charset="0"/>
              </a:rPr>
              <a:t>о </a:t>
            </a:r>
            <a:r>
              <a:rPr lang="ru-RU" sz="3600" b="1" i="1" dirty="0" smtClean="0">
                <a:solidFill>
                  <a:srgbClr val="002060"/>
                </a:solidFill>
                <a:latin typeface="Bookman Old Style" pitchFamily="18" charset="0"/>
                <a:cs typeface="Times New Roman" panose="02020603050405020304" pitchFamily="18" charset="0"/>
              </a:rPr>
              <a:t>безопасном </a:t>
            </a:r>
            <a:r>
              <a:rPr lang="ru-RU" sz="3600" b="1" i="1" dirty="0" smtClean="0">
                <a:solidFill>
                  <a:srgbClr val="002060"/>
                </a:solidFill>
                <a:latin typeface="Bookman Old Style" pitchFamily="18" charset="0"/>
                <a:cs typeface="Times New Roman" panose="02020603050405020304" pitchFamily="18" charset="0"/>
              </a:rPr>
              <a:t>поведении детей </a:t>
            </a:r>
          </a:p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Bookman Old Style" pitchFamily="18" charset="0"/>
                <a:cs typeface="Times New Roman" panose="02020603050405020304" pitchFamily="18" charset="0"/>
              </a:rPr>
              <a:t>в </a:t>
            </a:r>
            <a:r>
              <a:rPr lang="ru-RU" sz="3600" b="1" i="1" dirty="0" smtClean="0">
                <a:solidFill>
                  <a:srgbClr val="002060"/>
                </a:solidFill>
                <a:latin typeface="Bookman Old Style" pitchFamily="18" charset="0"/>
                <a:cs typeface="Times New Roman" panose="02020603050405020304" pitchFamily="18" charset="0"/>
              </a:rPr>
              <a:t>период зимних каникул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1561" y="620688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ГБОУ»Центр «ДАР»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Tbm4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9512" y="2636912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u="sng" spc="-1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260648"/>
            <a:ext cx="842493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SzPts val="1000"/>
              <a:tabLst>
                <a:tab pos="457200" algn="l"/>
              </a:tabLst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ru-RU" sz="3200" b="1" dirty="0" smtClean="0">
              <a:solidFill>
                <a:srgbClr val="FF0000"/>
              </a:solidFill>
              <a:latin typeface="a_Albionic Bold" panose="00000400000000000000" pitchFamily="2" charset="0"/>
              <a:ea typeface="Times New Roman" panose="02020603050405020304" pitchFamily="18" charset="0"/>
            </a:endParaRPr>
          </a:p>
          <a:p>
            <a:pPr indent="228600" algn="ctr">
              <a:spcAft>
                <a:spcPts val="0"/>
              </a:spcAft>
            </a:pPr>
            <a:endParaRPr lang="ru-RU" sz="3200" dirty="0" smtClean="0">
              <a:solidFill>
                <a:srgbClr val="FF0000"/>
              </a:solidFill>
              <a:latin typeface="a_Albionic Bold" panose="00000400000000000000" pitchFamily="2" charset="0"/>
              <a:ea typeface="Times New Roman" panose="02020603050405020304" pitchFamily="18" charset="0"/>
            </a:endParaRPr>
          </a:p>
          <a:p>
            <a:pPr indent="228600" algn="just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720840"/>
            <a:ext cx="792088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spcAft>
                <a:spcPts val="0"/>
              </a:spcAft>
            </a:pP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122" name="Picture 2" descr="http://lefortovo.uvaogbu.ru/media/uploads/2016/12/05/567d1abe55a6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494867"/>
            <a:ext cx="9144000" cy="7352867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739949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2636912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u="sng" spc="-1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260648"/>
            <a:ext cx="8424936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ctr"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a_Albionic Bold" panose="00000400000000000000" pitchFamily="2" charset="0"/>
                <a:ea typeface="Times New Roman" panose="02020603050405020304" pitchFamily="18" charset="0"/>
              </a:rPr>
              <a:t>Общие правила поведения учащихся </a:t>
            </a:r>
          </a:p>
          <a:p>
            <a:pPr indent="228600" algn="ctr"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a_Albionic Bold" panose="00000400000000000000" pitchFamily="2" charset="0"/>
                <a:ea typeface="Times New Roman" panose="02020603050405020304" pitchFamily="18" charset="0"/>
              </a:rPr>
              <a:t>на каникулах</a:t>
            </a:r>
            <a:endParaRPr lang="ru-RU" sz="3200" dirty="0" smtClean="0">
              <a:solidFill>
                <a:srgbClr val="FF0000"/>
              </a:solidFill>
              <a:latin typeface="a_Albionic Bold" panose="00000400000000000000" pitchFamily="2" charset="0"/>
              <a:ea typeface="Times New Roman" panose="02020603050405020304" pitchFamily="18" charset="0"/>
            </a:endParaRPr>
          </a:p>
          <a:p>
            <a:pPr indent="228600" algn="just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 разговаривать с посторонними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(незнакомыми) людьми. Не реагировать на знаки внимания и приказы незнакомца.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Никуда не ходить с посторонними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не садиться в машину с незнакомыми людьми.</a:t>
            </a:r>
          </a:p>
          <a:p>
            <a:pPr indent="228600" algn="just">
              <a:spcAft>
                <a:spcPts val="0"/>
              </a:spcAft>
            </a:pP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just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2.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 играть в тёмных местах, на свалках, стройплощадках, пустырях и в заброшенных зданиях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рядом с железной дорогой и автомагистралью.</a:t>
            </a:r>
          </a:p>
          <a:p>
            <a:pPr indent="228600" algn="just">
              <a:spcAft>
                <a:spcPts val="0"/>
              </a:spcAft>
            </a:pP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just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Всегда сообщать родителям, куда идёшь гулять.</a:t>
            </a:r>
          </a:p>
          <a:p>
            <a:pPr indent="228600" algn="just">
              <a:spcAft>
                <a:spcPts val="0"/>
              </a:spcAft>
            </a:pP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just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4.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Без сопровождения взрослых и разрешения родителей не ходить к водоемам (рекам, озерам, водохранилищам) и в лес, не уезжать в другой населенный пункт.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2636912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u="sng" spc="-1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260648"/>
            <a:ext cx="842493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ctr"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a_Albionic Bold" panose="00000400000000000000" pitchFamily="2" charset="0"/>
                <a:ea typeface="Times New Roman" panose="02020603050405020304" pitchFamily="18" charset="0"/>
              </a:rPr>
              <a:t>Общие правила поведения учащихся </a:t>
            </a:r>
          </a:p>
          <a:p>
            <a:pPr indent="228600" algn="ctr"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a_Albionic Bold" panose="00000400000000000000" pitchFamily="2" charset="0"/>
                <a:ea typeface="Times New Roman" panose="02020603050405020304" pitchFamily="18" charset="0"/>
              </a:rPr>
              <a:t>на каникулах</a:t>
            </a:r>
          </a:p>
          <a:p>
            <a:pPr indent="228600" algn="ctr">
              <a:spcAft>
                <a:spcPts val="0"/>
              </a:spcAft>
            </a:pPr>
            <a:endParaRPr lang="ru-RU" sz="3200" dirty="0" smtClean="0">
              <a:solidFill>
                <a:srgbClr val="FF0000"/>
              </a:solidFill>
              <a:latin typeface="a_Albionic Bold" panose="00000400000000000000" pitchFamily="2" charset="0"/>
              <a:ea typeface="Times New Roman" panose="02020603050405020304" pitchFamily="18" charset="0"/>
            </a:endParaRPr>
          </a:p>
          <a:p>
            <a:pPr indent="228600" algn="just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720840"/>
            <a:ext cx="792088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spcAft>
                <a:spcPts val="0"/>
              </a:spcAft>
            </a:pP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5. Находясь у водоёмов, </a:t>
            </a:r>
            <a:r>
              <a:rPr lang="ru-RU" sz="2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 ходить по льду 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(лед может оказаться тонким).</a:t>
            </a:r>
          </a:p>
          <a:p>
            <a:pPr indent="228600" algn="just">
              <a:spcAft>
                <a:spcPts val="0"/>
              </a:spcAft>
            </a:pP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6. </a:t>
            </a:r>
            <a:r>
              <a:rPr lang="ru-RU" sz="2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Использовать бенгальские огни 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 т.п. только в присутствии и с разрешения взрослых в специально отведенных для этого местах, соблюдая правила пожарной безопасности и инструкцию по применению.</a:t>
            </a:r>
          </a:p>
          <a:p>
            <a:pPr indent="228600" algn="just">
              <a:spcAft>
                <a:spcPts val="0"/>
              </a:spcAft>
            </a:pP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7. Играя в снежки, не метить в лицо и в голову.</a:t>
            </a:r>
          </a:p>
          <a:p>
            <a:pPr indent="228600" algn="just">
              <a:spcAft>
                <a:spcPts val="0"/>
              </a:spcAft>
            </a:pP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8. Не ходить вдоль зданий – возможно падение снега и сосулек.</a:t>
            </a:r>
            <a:endParaRPr lang="ru-RU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2636912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u="sng" spc="-1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260648"/>
            <a:ext cx="842493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SzPts val="1000"/>
              <a:tabLst>
                <a:tab pos="457200" algn="l"/>
              </a:tabLst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ru-RU" sz="3200" b="1" dirty="0" smtClean="0">
              <a:solidFill>
                <a:srgbClr val="FF0000"/>
              </a:solidFill>
              <a:latin typeface="a_Albionic Bold" panose="00000400000000000000" pitchFamily="2" charset="0"/>
              <a:ea typeface="Times New Roman" panose="02020603050405020304" pitchFamily="18" charset="0"/>
            </a:endParaRPr>
          </a:p>
          <a:p>
            <a:pPr indent="228600" algn="ctr">
              <a:spcAft>
                <a:spcPts val="0"/>
              </a:spcAft>
            </a:pPr>
            <a:endParaRPr lang="ru-RU" sz="3200" dirty="0" smtClean="0">
              <a:solidFill>
                <a:srgbClr val="FF0000"/>
              </a:solidFill>
              <a:latin typeface="a_Albionic Bold" panose="00000400000000000000" pitchFamily="2" charset="0"/>
              <a:ea typeface="Times New Roman" panose="02020603050405020304" pitchFamily="18" charset="0"/>
            </a:endParaRPr>
          </a:p>
          <a:p>
            <a:pPr indent="228600" algn="just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720840"/>
            <a:ext cx="792088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spcAft>
                <a:spcPts val="0"/>
              </a:spcAft>
            </a:pP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1467988"/>
            <a:ext cx="91440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395536" y="225987"/>
            <a:ext cx="8280920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ПРАВИЛА ПОЖАРНОЙ БЕЗОПАСНОСТИ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ПЕРИОД ПРОВЕДЕНИЯ НОВОГОДНИХ ПРАЗДНИКОВ</a:t>
            </a:r>
          </a:p>
          <a:p>
            <a:pPr marL="0" marR="0" lvl="0" indent="1809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новогодние праздники не омрачились бедой, запомните эти простые правила: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  Ёлка устанавливается на устойчивой подставке, подальше от отопительных приборов.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освещения елки необходимо использовать только исправные электрические гирлянды заводского изготовления.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Запрещается: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украшать елку свечами, ватой, игрушками из бумаги и целлулоида;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применять свечи и хлопушки, устраивать фейерверки и другие световые пожароопасные эффекты, которые могут привести к пожару;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оставлять без присмотра детей во время новогодних мероприятий.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vybratpravilno.ru/wp-content/uploads/2017/11/Kids-under-tre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908720"/>
            <a:ext cx="7200491" cy="480317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403648" y="0"/>
            <a:ext cx="66511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С Новым годом !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7778" y="5949280"/>
            <a:ext cx="891622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Здоровья, веселья и безопасности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548680"/>
            <a:ext cx="8136904" cy="5573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Безопасность ребенка во время каникул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 </a:t>
            </a:r>
            <a:endParaRPr lang="ru-RU" sz="2800" dirty="0" smtClean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Уважаемые родители!</a:t>
            </a:r>
            <a:endParaRPr lang="ru-RU" sz="2800" dirty="0" smtClean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   Наступают  зимние каникулы  – пора отдыха детей, интересных дел, новых впечатлений.</a:t>
            </a:r>
            <a:endParaRPr lang="ru-RU" sz="2800" dirty="0" smtClean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  Чтобы избежать непредвиденных ситуаций с детьми, убедительно просим Вас позаботиться  о безопасности ваших детей, особенно если они остаются дома без присмотра взрослых. 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Помните, что в это время значительно увеличивается риск уличного и бытового травматизма. </a:t>
            </a:r>
            <a:endParaRPr lang="ru-RU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2636912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u="sng" spc="-1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260648"/>
            <a:ext cx="842493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SzPts val="1000"/>
              <a:tabLst>
                <a:tab pos="457200" algn="l"/>
              </a:tabLst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ru-RU" sz="3200" b="1" dirty="0" smtClean="0">
              <a:solidFill>
                <a:srgbClr val="FF0000"/>
              </a:solidFill>
              <a:latin typeface="a_Albionic Bold" panose="00000400000000000000" pitchFamily="2" charset="0"/>
              <a:ea typeface="Times New Roman" panose="02020603050405020304" pitchFamily="18" charset="0"/>
            </a:endParaRPr>
          </a:p>
          <a:p>
            <a:pPr indent="228600" algn="ctr">
              <a:spcAft>
                <a:spcPts val="0"/>
              </a:spcAft>
            </a:pPr>
            <a:endParaRPr lang="ru-RU" sz="3200" dirty="0" smtClean="0">
              <a:solidFill>
                <a:srgbClr val="FF0000"/>
              </a:solidFill>
              <a:latin typeface="a_Albionic Bold" panose="00000400000000000000" pitchFamily="2" charset="0"/>
              <a:ea typeface="Times New Roman" panose="02020603050405020304" pitchFamily="18" charset="0"/>
            </a:endParaRPr>
          </a:p>
          <a:p>
            <a:pPr indent="228600" algn="just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720840"/>
            <a:ext cx="792088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spcAft>
                <a:spcPts val="0"/>
              </a:spcAft>
            </a:pP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79512" y="404635"/>
            <a:ext cx="8784976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Административная ответственность родителей за воспитание детей: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 несовершеннолетним до 17 лет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запрещено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находиться на улице в ночное время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22.00 до 06.00ч.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запрещено пребывание несовершеннолетнего в местах, нахождение в которых может причинить вред здоровью детей, их физическому, интеллектуальному, психическому, духовному и нравственному развитию;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запрещено допущение родителями (лицами, их заменяющими) или лицами, осуществляющими мероприятия с участием детей, пребывания детей без их сопровождения в ночное время в общественных местах;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Статья 5.35.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Неисполнение родителями или иными законными представителями несовершеннолетних обязанностей по содержанию и воспитанию несовершеннолетних.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260648"/>
            <a:ext cx="81369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  <a:cs typeface="Times New Roman" pitchFamily="18" charset="0"/>
              </a:rPr>
              <a:t>ОТ СОБЛЮДЕНИЯ </a:t>
            </a:r>
            <a: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  <a:cs typeface="Times New Roman" pitchFamily="18" charset="0"/>
              </a:rPr>
              <a:t>ПРАВИЛ БЕЗОПАСНОСТИ ЗАВИСИТ  ЖИЗНЬ ВАШЕГО РЕБЁНКА!</a:t>
            </a:r>
            <a:endParaRPr lang="ru-RU" sz="2800" b="1" dirty="0">
              <a:solidFill>
                <a:srgbClr val="FF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15362" name="Picture 2" descr="https://cdnn1.img.sputnik-ossetia.ru/img/07e5/0c/18/15045511_0:0:3094:1740_2072x0_60_0_0_30e95bcc6f4981c6a8da0499d053246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844824"/>
            <a:ext cx="6403458" cy="36004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0"/>
            <a:ext cx="864096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00206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ПРАВИЛА ПОВЕДЕНИЯ НА ДОРОГЕ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Важно, чтобы родители были примером для детей в соблюдении правил дорожного движения.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just">
              <a:buBlip>
                <a:blip r:embed="rId2"/>
              </a:buBlip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Не </a:t>
            </a:r>
            <a:r>
              <a:rPr lang="ru-RU" sz="24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спешите, переходите дорогу размеренным шагом.</a:t>
            </a:r>
          </a:p>
          <a:p>
            <a:pPr algn="just">
              <a:buBlip>
                <a:blip r:embed="rId2"/>
              </a:buBlip>
            </a:pPr>
            <a:r>
              <a:rPr lang="ru-RU" sz="24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Выходя </a:t>
            </a:r>
            <a:r>
              <a:rPr lang="ru-RU" sz="24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на проезжую часть дороги, прекратите разговаривать — ребёнок должен привыкнуть, что при переходе дороги нужно сосредоточиться.</a:t>
            </a:r>
          </a:p>
          <a:p>
            <a:pPr algn="just">
              <a:buBlip>
                <a:blip r:embed="rId2"/>
              </a:buBlip>
            </a:pPr>
            <a:r>
              <a:rPr lang="ru-RU" sz="24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Не переходите дорогу на красный или жёлтый сигнал светофора.</a:t>
            </a:r>
          </a:p>
          <a:p>
            <a:pPr algn="just">
              <a:buBlip>
                <a:blip r:embed="rId2"/>
              </a:buBlip>
            </a:pPr>
            <a:r>
              <a:rPr lang="ru-RU" sz="24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Переходите </a:t>
            </a:r>
            <a:r>
              <a:rPr lang="ru-RU" sz="24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дорогу только в местах, обозначенных дорожным знаком «Пешеходный переход».</a:t>
            </a:r>
          </a:p>
          <a:p>
            <a:pPr algn="just">
              <a:buBlip>
                <a:blip r:embed="rId2"/>
              </a:buBlip>
            </a:pPr>
            <a:r>
              <a:rPr lang="ru-RU" sz="24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Из </a:t>
            </a:r>
            <a:r>
              <a:rPr lang="ru-RU" sz="2400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автобуса, такси выходите первыми. В противном случае ребёнок может упасть или побежать на проезжую часть дороги.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0"/>
            <a:ext cx="86409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00206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ПРАВИЛА ПОВЕДЕНИЯ НА ДОРОГЕ</a:t>
            </a:r>
          </a:p>
          <a:p>
            <a:pPr algn="ctr"/>
            <a:endParaRPr lang="ru-RU" sz="2800" dirty="0" smtClean="0">
              <a:solidFill>
                <a:srgbClr val="00206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Привлекайте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ребёнка к участию в ваших наблюдениях за обстановкой на дороге: показывайте ему те машины, которые готовятся поворачивать, едут с большой скоростью и т.д.</a:t>
            </a:r>
          </a:p>
          <a:p>
            <a:pPr algn="just">
              <a:buFont typeface="Wingdings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Не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выходите с ребёнком из-за машины, кустов, не осмотрев предварительно дороги, — это типичная ошибка, и нельзя допускать, чтобы дети её повторяли.</a:t>
            </a:r>
          </a:p>
          <a:p>
            <a:pPr algn="just">
              <a:buFont typeface="Wingdings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разрешайте детям играть вблизи дорог и на проезжей части улицы.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https://ds04.infourok.ru/uploads/ex/1243/00129c5a-2b2926c4/img1.jpg"/>
          <p:cNvPicPr>
            <a:picLocks noChangeAspect="1" noChangeArrowheads="1"/>
          </p:cNvPicPr>
          <p:nvPr/>
        </p:nvPicPr>
        <p:blipFill>
          <a:blip r:embed="rId2" cstate="print"/>
          <a:srcRect l="10653" t="23082" r="9448" b="4122"/>
          <a:stretch>
            <a:fillRect/>
          </a:stretch>
        </p:blipFill>
        <p:spPr bwMode="auto">
          <a:xfrm>
            <a:off x="4716016" y="3933056"/>
            <a:ext cx="3960440" cy="2706301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0"/>
            <a:ext cx="86409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00206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1628800"/>
            <a:ext cx="3600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того, что бы уменьшить аварийность на дорогах, разработаны специальные светоотражающие наклейки и нашивки на одежду. Светоотражающие элементы - помощники на дорогах.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Свет фар, попавших на них, тут же «вернется» к водителю, и он заметит пешехода. Применение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световозвращающих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приспособлений снижает тяжесть последствий ДТП на 70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%.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60648"/>
            <a:ext cx="39932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Будь заметным!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Picture 2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3212975"/>
            <a:ext cx="4689829" cy="350980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067944" y="404664"/>
            <a:ext cx="489654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темное время суток увеличивается число дорожно-транспортных происшествий, связанных с наездом на пешеходов. Чаще всего причиной  этому является плохая видимость пешехода.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темноте легко ошибиться в определении расстояния как до едущего автомобиля, так и до неподвижных предметов. Часто близкие предметы - кажутся далекими, а далекие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близкими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9144000" cy="515719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gims27.narod.ru/foto_gal/MCHS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3" y="142875"/>
            <a:ext cx="4071937" cy="651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2"/>
          <p:cNvSpPr txBox="1">
            <a:spLocks noChangeArrowheads="1"/>
          </p:cNvSpPr>
          <p:nvPr/>
        </p:nvSpPr>
        <p:spPr bwMode="auto">
          <a:xfrm>
            <a:off x="5072063" y="6286500"/>
            <a:ext cx="2571750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00">
                <a:latin typeface="Calibri" pitchFamily="34" charset="0"/>
                <a:hlinkClick r:id="rId3"/>
              </a:rPr>
              <a:t>http://gims27.narod.ru/foto_gal/MCHS-1.jpg</a:t>
            </a:r>
            <a:endParaRPr lang="ru-RU" sz="900">
              <a:latin typeface="Calibri" pitchFamily="34" charset="0"/>
            </a:endParaRPr>
          </a:p>
        </p:txBody>
      </p:sp>
      <p:sp>
        <p:nvSpPr>
          <p:cNvPr id="17412" name="Прямоугольник 3"/>
          <p:cNvSpPr>
            <a:spLocks noChangeArrowheads="1"/>
          </p:cNvSpPr>
          <p:nvPr/>
        </p:nvSpPr>
        <p:spPr bwMode="auto">
          <a:xfrm>
            <a:off x="0" y="214313"/>
            <a:ext cx="5220072" cy="1015663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Памятка для обучающихся и их родителей 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оказанию помощи пострадавшим, провалившимся под лед</a:t>
            </a:r>
          </a:p>
        </p:txBody>
      </p:sp>
      <p:sp>
        <p:nvSpPr>
          <p:cNvPr id="17413" name="Прямоугольник 4"/>
          <p:cNvSpPr>
            <a:spLocks noChangeArrowheads="1"/>
          </p:cNvSpPr>
          <p:nvPr/>
        </p:nvSpPr>
        <p:spPr bwMode="auto">
          <a:xfrm>
            <a:off x="285750" y="1071563"/>
            <a:ext cx="4862314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ru-RU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Полезные </a:t>
            </a:r>
            <a:r>
              <a:rPr lang="ru-RU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советы: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Никогда не ступайте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лед, если вы не убеждены, что он достаточно крепок.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Помните, что лед крепче у берега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его толщина уменьшается на большой глубине по мере удаления от берега, а также в тех местах, где есть растительность или быстрое течение.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Крепость льда зависит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также от температуры воздуха. Днем он не такой прочный, как утром и вечером.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Передвигаясь по льду,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обходите темные пятна: здесь лед очень хрупкий.</a:t>
            </a:r>
          </a:p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Во время движения по льду следует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обходить участки, покрытые толстым слоем снега, места, где быстрое течение, родники, выступают на поверхность кусты, трава, впадают в водоем ручьи и вливаются теплые сточные воды промышленных предприятий, ведется заготовка льда и т.п</a:t>
            </a:r>
            <a:r>
              <a:rPr lang="ru-RU" dirty="0">
                <a:latin typeface="Calibri" pitchFamily="34" charset="0"/>
              </a:rPr>
              <a:t>.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6ab55fdc5c89cb8b6dad55bb84e5bc63a8251b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845</Words>
  <Application>Microsoft Office PowerPoint</Application>
  <PresentationFormat>Экран (4:3)</PresentationFormat>
  <Paragraphs>95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Антонина</dc:creator>
  <cp:lastModifiedBy>Comp</cp:lastModifiedBy>
  <cp:revision>44</cp:revision>
  <dcterms:created xsi:type="dcterms:W3CDTF">2014-10-26T07:22:07Z</dcterms:created>
  <dcterms:modified xsi:type="dcterms:W3CDTF">2021-12-26T18:50:17Z</dcterms:modified>
</cp:coreProperties>
</file>