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901" r:id="rId2"/>
    <p:sldMasterId id="2147483913" r:id="rId3"/>
    <p:sldMasterId id="2147483925" r:id="rId4"/>
    <p:sldMasterId id="2147483937" r:id="rId5"/>
    <p:sldMasterId id="2147483949" r:id="rId6"/>
    <p:sldMasterId id="2147483961" r:id="rId7"/>
    <p:sldMasterId id="2147483973" r:id="rId8"/>
    <p:sldMasterId id="2147483985" r:id="rId9"/>
    <p:sldMasterId id="2147483997" r:id="rId10"/>
    <p:sldMasterId id="2147484009" r:id="rId11"/>
    <p:sldMasterId id="2147484021" r:id="rId12"/>
    <p:sldMasterId id="2147484033" r:id="rId13"/>
    <p:sldMasterId id="2147484167" r:id="rId14"/>
  </p:sldMasterIdLst>
  <p:notesMasterIdLst>
    <p:notesMasterId r:id="rId30"/>
  </p:notesMasterIdLst>
  <p:sldIdLst>
    <p:sldId id="256" r:id="rId15"/>
    <p:sldId id="258" r:id="rId16"/>
    <p:sldId id="264" r:id="rId17"/>
    <p:sldId id="281" r:id="rId18"/>
    <p:sldId id="265" r:id="rId19"/>
    <p:sldId id="270" r:id="rId20"/>
    <p:sldId id="271" r:id="rId21"/>
    <p:sldId id="279" r:id="rId22"/>
    <p:sldId id="278" r:id="rId23"/>
    <p:sldId id="273" r:id="rId24"/>
    <p:sldId id="274" r:id="rId25"/>
    <p:sldId id="275" r:id="rId26"/>
    <p:sldId id="283" r:id="rId27"/>
    <p:sldId id="280" r:id="rId28"/>
    <p:sldId id="259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C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0500E-F3B4-475D-9786-9DE05F55C14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C3CBE-D93D-43B2-B0C5-9BE94B274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382767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3CBE-D93D-43B2-B0C5-9BE94B27449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198670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3CBE-D93D-43B2-B0C5-9BE94B27449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103208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0299637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423551683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311260207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74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883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807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300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669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125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35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264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412385508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485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236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405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032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130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697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7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396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132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94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03924278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903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91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1685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110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01471605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42779876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132097320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302561373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175680758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401590516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107942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21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0"/>
            <a:ext cx="12191999" cy="6851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82"/>
            <a:ext cx="12192000" cy="68520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5894"/>
            <a:ext cx="12191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0"/>
            <a:ext cx="12192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22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8C9C-8233-4904-BBA7-00EEED0FEEF3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FE9"/>
              </a:clrFrom>
              <a:clrTo>
                <a:srgbClr val="EFEF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427"/>
          <a:stretch/>
        </p:blipFill>
        <p:spPr>
          <a:xfrm>
            <a:off x="0" y="4041868"/>
            <a:ext cx="12192000" cy="281613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4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3344"/>
            <a:ext cx="12191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"/>
            <a:ext cx="12192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D1DE-11A0-4F18-AF55-D0A1F18A807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F7BC-47BA-4E55-9E12-4F5A23648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0"/>
            <a:ext cx="12191999" cy="6851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2891" y="651047"/>
            <a:ext cx="9005560" cy="35661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solidFill>
                  <a:schemeClr val="accent3">
                    <a:lumMod val="50000"/>
                  </a:schemeClr>
                </a:solidFill>
              </a:rPr>
              <a:t>Буллинг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 в школе: </a:t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принципы и практики предотвращения в образовательной среде.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580792"/>
            <a:ext cx="10058400" cy="72097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 smtClean="0"/>
              <a:t>ГБОУ «Центр «Дар»</a:t>
            </a:r>
          </a:p>
          <a:p>
            <a:pPr algn="ctr"/>
            <a:r>
              <a:rPr lang="ru-RU" sz="2800" b="1" dirty="0" smtClean="0"/>
              <a:t>Глинских К. 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10031774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827" y="2"/>
            <a:ext cx="10058400" cy="101111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sz="3600" b="1" dirty="0">
              <a:solidFill>
                <a:srgbClr val="365C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695" y="972273"/>
            <a:ext cx="9942653" cy="5590573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300" b="1" dirty="0">
                <a:solidFill>
                  <a:srgbClr val="002060"/>
                </a:solidFill>
                <a:latin typeface="+mj-lt"/>
              </a:rPr>
              <a:t>Формы </a:t>
            </a:r>
            <a:r>
              <a:rPr lang="ru-RU" sz="3300" b="1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ru-RU" sz="3300" b="1" dirty="0">
                <a:solidFill>
                  <a:srgbClr val="002060"/>
                </a:solidFill>
                <a:latin typeface="+mj-lt"/>
              </a:rPr>
              <a:t>динамично меняются)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Харассмент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(настойчивые оскорбительные или угрожающие сообщения)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Грифинг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(порча удовольствия от игры)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Троллинг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(провокация сильных эмоциональных реакций и аффектов)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Секстинг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(сообщения сексуального характера, в основном, фотографии</a:t>
            </a:r>
            <a:r>
              <a:rPr lang="ru-RU" sz="260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Флейминг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(публичный обмен оскорблениями)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Клевета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(унижающая ложная информация, искаженные изображения</a:t>
            </a:r>
            <a:r>
              <a:rPr lang="ru-RU" sz="260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</a:rPr>
              <a:t>  </a:t>
            </a:r>
            <a:r>
              <a:rPr lang="ru-RU" sz="2600" b="1" dirty="0" err="1" smtClean="0">
                <a:solidFill>
                  <a:srgbClr val="002060"/>
                </a:solidFill>
              </a:rPr>
              <a:t>Фрэпинг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(использование чужого </a:t>
            </a:r>
            <a:r>
              <a:rPr lang="ru-RU" sz="2600" dirty="0" err="1">
                <a:solidFill>
                  <a:srgbClr val="002060"/>
                </a:solidFill>
              </a:rPr>
              <a:t>аккаунта</a:t>
            </a:r>
            <a:r>
              <a:rPr lang="ru-RU" sz="2600" dirty="0">
                <a:solidFill>
                  <a:srgbClr val="002060"/>
                </a:solidFill>
              </a:rPr>
              <a:t>, публикация нежелательного </a:t>
            </a:r>
            <a:r>
              <a:rPr lang="ru-RU" sz="2600" dirty="0" smtClean="0">
                <a:solidFill>
                  <a:srgbClr val="002060"/>
                </a:solidFill>
              </a:rPr>
              <a:t>   </a:t>
            </a:r>
            <a:r>
              <a:rPr lang="ru-RU" sz="2600" dirty="0" err="1" smtClean="0">
                <a:solidFill>
                  <a:srgbClr val="002060"/>
                </a:solidFill>
              </a:rPr>
              <a:t>контента</a:t>
            </a:r>
            <a:r>
              <a:rPr lang="ru-RU" sz="2600" dirty="0">
                <a:solidFill>
                  <a:srgbClr val="002060"/>
                </a:solidFill>
              </a:rPr>
              <a:t>)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Исключение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(удаление из «списка друзей», создание закрытых чатов) </a:t>
            </a:r>
            <a:endParaRPr lang="ru-RU" sz="2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49937735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713" y="257130"/>
            <a:ext cx="9742287" cy="13223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Агрессор: внимание</a:t>
            </a:r>
            <a:r>
              <a:rPr lang="ru-RU" sz="28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, смех, одобрение, подражание, страх, авторитет</a:t>
            </a:r>
            <a:r>
              <a:rPr lang="ru-RU" sz="28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365C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5311" y="1579516"/>
            <a:ext cx="7812911" cy="48212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Травля происходит,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когда нужно: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  <a:p>
            <a:r>
              <a:rPr lang="ru-RU" sz="2800" dirty="0">
                <a:solidFill>
                  <a:srgbClr val="002060"/>
                </a:solidFill>
                <a:latin typeface="+mj-lt"/>
              </a:rPr>
              <a:t>Определиться со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статусами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  <a:p>
            <a:r>
              <a:rPr lang="ru-RU" sz="2800" dirty="0">
                <a:solidFill>
                  <a:srgbClr val="002060"/>
                </a:solidFill>
                <a:latin typeface="+mj-lt"/>
              </a:rPr>
              <a:t>Выразить гнев,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напряжение…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Сделать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так, чтобы тебя боялись</a:t>
            </a:r>
          </a:p>
          <a:p>
            <a:r>
              <a:rPr lang="ru-RU" sz="2800" dirty="0">
                <a:solidFill>
                  <a:srgbClr val="002060"/>
                </a:solidFill>
                <a:latin typeface="+mj-lt"/>
              </a:rPr>
              <a:t>Поддержать тревожную атмосферу («чтобы не расслаблялись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»)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Есть потенциальная жертва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343930384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9486" y="328676"/>
            <a:ext cx="7947243" cy="14802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Проф. Дан </a:t>
            </a:r>
            <a:r>
              <a:rPr lang="ru-RU" sz="2800" b="1" dirty="0" err="1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Ольвеус</a:t>
            </a:r>
            <a:r>
              <a:rPr lang="ru-RU" sz="28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норвежский </a:t>
            </a:r>
            <a:r>
              <a:rPr lang="ru-RU" sz="28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педагог и психолог, профессор в университете Бергена (Норвегия</a:t>
            </a:r>
            <a:r>
              <a:rPr lang="ru-RU" sz="28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365C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8086" y="2084435"/>
            <a:ext cx="9641711" cy="430478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j-lt"/>
              </a:rPr>
              <a:t>Программа профилактики </a:t>
            </a:r>
            <a:r>
              <a:rPr lang="ru-RU" sz="2400" dirty="0" err="1">
                <a:latin typeface="+mj-lt"/>
              </a:rPr>
              <a:t>буллинга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Ольвеуса</a:t>
            </a:r>
            <a:r>
              <a:rPr lang="ru-RU" sz="2400" dirty="0">
                <a:latin typeface="+mj-lt"/>
              </a:rPr>
              <a:t> существует 35 </a:t>
            </a:r>
            <a:r>
              <a:rPr lang="ru-RU" sz="2400" dirty="0" smtClean="0">
                <a:latin typeface="+mj-lt"/>
              </a:rPr>
              <a:t>лет.</a:t>
            </a:r>
          </a:p>
          <a:p>
            <a:r>
              <a:rPr lang="ru-RU" sz="2400" dirty="0" smtClean="0">
                <a:latin typeface="+mj-lt"/>
              </a:rPr>
              <a:t>Внедрена </a:t>
            </a:r>
            <a:r>
              <a:rPr lang="ru-RU" sz="2400" dirty="0">
                <a:latin typeface="+mj-lt"/>
              </a:rPr>
              <a:t>в Норвегии, Швеции, США, </a:t>
            </a:r>
            <a:r>
              <a:rPr lang="ru-RU" sz="2400" dirty="0" smtClean="0">
                <a:latin typeface="+mj-lt"/>
              </a:rPr>
              <a:t>Словении и др. </a:t>
            </a:r>
            <a:endParaRPr lang="ru-RU" sz="2400" dirty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1. Все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взрослые в школе – ролевые модели для детей.</a:t>
            </a:r>
            <a:br>
              <a:rPr lang="ru-RU" sz="2400" dirty="0">
                <a:solidFill>
                  <a:srgbClr val="002060"/>
                </a:solidFill>
                <a:latin typeface="+mj-lt"/>
              </a:rPr>
            </a:br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2. Фундаментальное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человеческое право каждого ребенка – </a:t>
            </a:r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учиться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в безопасном и гуманном школьном сообществе.</a:t>
            </a:r>
          </a:p>
          <a:p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3. Активное вовлечение детей и родителей.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58" y="161224"/>
            <a:ext cx="3108963" cy="1791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348848033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0128" y="1849283"/>
            <a:ext cx="89825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Мы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не будем запугивать других.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Мы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постараемся помочь школьникам, над которыми издеваются.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Мы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постараемся включить тех, кто остался за бортом.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Если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мы знаем, что над кем-то издеваются, мы сообщим взрослым.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Повышенный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надзор взрослых за местами, где практикуется </a:t>
            </a:r>
            <a:r>
              <a:rPr lang="ru-RU" sz="2400" dirty="0" err="1" smtClean="0">
                <a:solidFill>
                  <a:srgbClr val="FF0000"/>
                </a:solidFill>
                <a:latin typeface="+mj-lt"/>
              </a:rPr>
              <a:t>буллинг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.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77924" y="365127"/>
            <a:ext cx="8575876" cy="13255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Четыре простых правила о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41164835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786" y="1"/>
            <a:ext cx="8863893" cy="19386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Что может </a:t>
            </a:r>
            <a:r>
              <a:rPr lang="ru-RU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учитель?</a:t>
            </a:r>
            <a:r>
              <a:rPr lang="ru-RU" dirty="0" smtClean="0">
                <a:solidFill>
                  <a:srgbClr val="365C36"/>
                </a:solidFill>
              </a:rPr>
              <a:t/>
            </a:r>
            <a:br>
              <a:rPr lang="ru-RU" dirty="0" smtClean="0">
                <a:solidFill>
                  <a:srgbClr val="365C36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>не игнорировать, пресекать, </a:t>
            </a:r>
            <a:r>
              <a:rPr lang="ru-RU" sz="2700" i="1" dirty="0">
                <a:solidFill>
                  <a:srgbClr val="002060"/>
                </a:solidFill>
              </a:rPr>
              <a:t>р</a:t>
            </a:r>
            <a:r>
              <a:rPr lang="ru-RU" sz="2700" i="1" dirty="0" smtClean="0">
                <a:solidFill>
                  <a:srgbClr val="002060"/>
                </a:solidFill>
              </a:rPr>
              <a:t>азвивать </a:t>
            </a:r>
            <a:r>
              <a:rPr lang="ru-RU" sz="2700" i="1" dirty="0">
                <a:solidFill>
                  <a:srgbClr val="002060"/>
                </a:solidFill>
              </a:rPr>
              <a:t>идеи недопустимости </a:t>
            </a:r>
            <a:r>
              <a:rPr lang="ru-RU" sz="2700" i="1" dirty="0" smtClean="0">
                <a:solidFill>
                  <a:srgbClr val="002060"/>
                </a:solidFill>
              </a:rPr>
              <a:t>травли, вовлекать </a:t>
            </a:r>
            <a:r>
              <a:rPr lang="ru-RU" sz="2700" i="1" dirty="0">
                <a:solidFill>
                  <a:srgbClr val="002060"/>
                </a:solidFill>
              </a:rPr>
              <a:t>родителей </a:t>
            </a:r>
            <a:r>
              <a:rPr lang="ru-RU" sz="2700" i="1" dirty="0" smtClean="0">
                <a:solidFill>
                  <a:srgbClr val="002060"/>
                </a:solidFill>
              </a:rPr>
              <a:t>, развивать </a:t>
            </a:r>
            <a:r>
              <a:rPr lang="ru-RU" sz="2700" i="1" dirty="0">
                <a:solidFill>
                  <a:srgbClr val="002060"/>
                </a:solidFill>
              </a:rPr>
              <a:t>уважение, </a:t>
            </a:r>
            <a:r>
              <a:rPr lang="ru-RU" sz="2700" i="1" dirty="0" smtClean="0">
                <a:solidFill>
                  <a:srgbClr val="002060"/>
                </a:solidFill>
              </a:rPr>
              <a:t>взаимопомощь.</a:t>
            </a:r>
            <a:r>
              <a:rPr lang="ru-RU" sz="2700" i="1" dirty="0">
                <a:solidFill>
                  <a:srgbClr val="002060"/>
                </a:solidFill>
              </a:rPr>
              <a:t/>
            </a:r>
            <a:br>
              <a:rPr lang="ru-RU" sz="2700" i="1" dirty="0">
                <a:solidFill>
                  <a:srgbClr val="002060"/>
                </a:solidFill>
              </a:rPr>
            </a:br>
            <a:endParaRPr lang="ru-RU" sz="2700" dirty="0">
              <a:solidFill>
                <a:srgbClr val="365C3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008" y="1938684"/>
            <a:ext cx="434340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smtClean="0">
                <a:solidFill>
                  <a:srgbClr val="002060"/>
                </a:solidFill>
                <a:latin typeface="+mj-lt"/>
              </a:rPr>
              <a:t>  </a:t>
            </a:r>
            <a:endParaRPr lang="ru-RU" sz="2800" i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9579" y="1737360"/>
            <a:ext cx="92944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Алгоритм работа с классом: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Назвать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вещи своими именами, проговорить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ситуацию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(травля – это…)</a:t>
            </a:r>
          </a:p>
          <a:p>
            <a:pPr marL="342900" indent="-342900">
              <a:buAutoNum type="arabicPeriod" startAt="2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Дать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оценку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недопустимость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неприятие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вспомнить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личное состояние, когда все смеются, издеваются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Обозначить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травлю как общую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проблему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надо решать вместе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4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Сформулировать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выбор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 личный вклад каждого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участвую, не участвую, интересно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5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Принятие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или обращение к правилам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класса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16338220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277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endParaRPr lang="ru-RU" b="1" dirty="0">
              <a:solidFill>
                <a:srgbClr val="365C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8719" y="1041723"/>
            <a:ext cx="9850056" cy="563687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Своевременно замечать и принимать меры по предотвращению травли в детских коллективах.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Принять к сведению и использовать полученную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беседу  по теме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«Травле – НЕТ!»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обсуждением и принятием ценностей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(4 модели поведения).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на родительском собрании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эмоционального состояния обучающихся.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Внести изменения и корректировку в программу профилактики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57744205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531" y="286603"/>
            <a:ext cx="7741149" cy="236867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>
                <a:solidFill>
                  <a:srgbClr val="365C36"/>
                </a:solidFill>
              </a:rPr>
              <a:t/>
            </a:r>
            <a:br>
              <a:rPr lang="ru-RU" sz="4000" i="1" dirty="0">
                <a:solidFill>
                  <a:srgbClr val="365C36"/>
                </a:solidFill>
              </a:rPr>
            </a:br>
            <a:r>
              <a:rPr lang="ru-RU" sz="3100" i="1" dirty="0" smtClean="0">
                <a:solidFill>
                  <a:srgbClr val="365C36"/>
                </a:solidFill>
              </a:rPr>
              <a:t>Как </a:t>
            </a:r>
            <a:r>
              <a:rPr lang="ru-RU" sz="3100" i="1" dirty="0">
                <a:solidFill>
                  <a:srgbClr val="365C36"/>
                </a:solidFill>
              </a:rPr>
              <a:t>помочь жертве? </a:t>
            </a:r>
            <a:r>
              <a:rPr lang="ru-RU" sz="3100" i="1" dirty="0" smtClean="0">
                <a:solidFill>
                  <a:srgbClr val="365C36"/>
                </a:solidFill>
              </a:rPr>
              <a:t/>
            </a:r>
            <a:br>
              <a:rPr lang="ru-RU" sz="3100" i="1" dirty="0" smtClean="0">
                <a:solidFill>
                  <a:srgbClr val="365C36"/>
                </a:solidFill>
              </a:rPr>
            </a:br>
            <a:r>
              <a:rPr lang="ru-RU" sz="3100" i="1" dirty="0" smtClean="0">
                <a:solidFill>
                  <a:srgbClr val="365C36"/>
                </a:solidFill>
              </a:rPr>
              <a:t>Как </a:t>
            </a:r>
            <a:r>
              <a:rPr lang="ru-RU" sz="3100" i="1" dirty="0">
                <a:solidFill>
                  <a:srgbClr val="365C36"/>
                </a:solidFill>
              </a:rPr>
              <a:t>поступить с обидчиком? </a:t>
            </a:r>
            <a:r>
              <a:rPr lang="ru-RU" sz="3100" i="1" dirty="0" smtClean="0">
                <a:solidFill>
                  <a:srgbClr val="365C36"/>
                </a:solidFill>
              </a:rPr>
              <a:t/>
            </a:r>
            <a:br>
              <a:rPr lang="ru-RU" sz="3100" i="1" dirty="0" smtClean="0">
                <a:solidFill>
                  <a:srgbClr val="365C36"/>
                </a:solidFill>
              </a:rPr>
            </a:br>
            <a:r>
              <a:rPr lang="ru-RU" sz="3100" i="1" dirty="0" smtClean="0">
                <a:solidFill>
                  <a:srgbClr val="365C36"/>
                </a:solidFill>
              </a:rPr>
              <a:t>Что </a:t>
            </a:r>
            <a:r>
              <a:rPr lang="ru-RU" sz="3100" i="1" dirty="0">
                <a:solidFill>
                  <a:srgbClr val="365C36"/>
                </a:solidFill>
              </a:rPr>
              <a:t>посоветовать </a:t>
            </a:r>
            <a:r>
              <a:rPr lang="ru-RU" sz="3100" i="1" dirty="0" smtClean="0">
                <a:solidFill>
                  <a:srgbClr val="365C36"/>
                </a:solidFill>
              </a:rPr>
              <a:t>родителям? </a:t>
            </a:r>
            <a:br>
              <a:rPr lang="ru-RU" sz="3100" i="1" dirty="0" smtClean="0">
                <a:solidFill>
                  <a:srgbClr val="365C36"/>
                </a:solidFill>
              </a:rPr>
            </a:br>
            <a:r>
              <a:rPr lang="ru-RU" sz="3100" i="1" dirty="0" smtClean="0">
                <a:solidFill>
                  <a:srgbClr val="365C36"/>
                </a:solidFill>
              </a:rPr>
              <a:t>Как справиться учителю?</a:t>
            </a:r>
            <a:br>
              <a:rPr lang="ru-RU" sz="3100" i="1" dirty="0" smtClean="0">
                <a:solidFill>
                  <a:srgbClr val="365C36"/>
                </a:solidFill>
              </a:rPr>
            </a:br>
            <a:r>
              <a:rPr lang="ru-RU" sz="4000" dirty="0">
                <a:solidFill>
                  <a:srgbClr val="365C36"/>
                </a:solidFill>
              </a:rPr>
              <a:t> </a:t>
            </a:r>
            <a:r>
              <a:rPr lang="ru-RU" dirty="0">
                <a:solidFill>
                  <a:srgbClr val="365C36"/>
                </a:solidFill>
              </a:rPr>
              <a:t/>
            </a:r>
            <a:br>
              <a:rPr lang="ru-RU" dirty="0">
                <a:solidFill>
                  <a:srgbClr val="365C36"/>
                </a:solidFill>
              </a:rPr>
            </a:br>
            <a:endParaRPr lang="ru-RU" dirty="0">
              <a:solidFill>
                <a:srgbClr val="365C3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6041" y="3229337"/>
            <a:ext cx="9352344" cy="254304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«БУЛЛИНГ РАСТЕТ ТАМ, ГДЕ ЕГО КОРМЯТ»</a:t>
            </a:r>
          </a:p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Буллинг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травля) - это преднамеренное систематически повторяющееся агрессивное поведение, включающее неравенство власти или силы (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Olweus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1993)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Цель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буллинга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– за агрессией скрыть свою неполноценность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105244799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929059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В ситуациях школьной травли участвуют</a:t>
            </a:r>
            <a:r>
              <a:rPr lang="ru-RU" altLang="ru-RU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365C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650603" y="1962596"/>
            <a:ext cx="894723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Только агрессор и жертва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Агрессор, жертва, свидетели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Только дети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Дети, учителя, другие взрослые, оказавшиеся в курсе происходящего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400337780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315" y="585544"/>
            <a:ext cx="8829725" cy="1450757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36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Последствиями  </a:t>
            </a:r>
            <a:r>
              <a:rPr lang="ru-RU" altLang="ru-RU" sz="3600" b="1" dirty="0" err="1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altLang="ru-RU" sz="36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 для ребёнка</a:t>
            </a:r>
            <a:r>
              <a:rPr lang="ru-RU" altLang="ru-RU" sz="36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altLang="ru-RU" sz="36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оказавшегося в роли </a:t>
            </a:r>
            <a:r>
              <a:rPr lang="ru-RU" altLang="ru-RU" sz="36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агрессора являются:</a:t>
            </a:r>
            <a:endParaRPr lang="ru-RU" sz="3600" b="1" dirty="0">
              <a:solidFill>
                <a:srgbClr val="365C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430684" y="2044493"/>
            <a:ext cx="9560687" cy="30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Повышение коммуникативных  навыков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Асоциальное поведение – драки, вандализм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Убеждение о вертикали власти как устройстве мира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Проблемы с близкими отношениями в дальнейшем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960115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041" y="173620"/>
            <a:ext cx="8795000" cy="1862681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36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Последствиями  </a:t>
            </a:r>
            <a:r>
              <a:rPr lang="ru-RU" altLang="ru-RU" sz="3600" b="1" dirty="0" err="1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altLang="ru-RU" sz="36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 для ребёнка</a:t>
            </a:r>
            <a:r>
              <a:rPr lang="ru-RU" altLang="ru-RU" sz="36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altLang="ru-RU" sz="36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оказавшегося в роли </a:t>
            </a:r>
            <a:r>
              <a:rPr lang="ru-RU" altLang="ru-RU" sz="36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жертвы являются:</a:t>
            </a:r>
            <a:endParaRPr lang="ru-RU" sz="3600" b="1" dirty="0">
              <a:solidFill>
                <a:srgbClr val="365C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395959" y="1969088"/>
            <a:ext cx="943827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Тревожное расстройство, социальная тревога, депрессия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2. </a:t>
            </a:r>
            <a:r>
              <a:rPr lang="ru-RU" altLang="ru-RU" sz="3200" dirty="0">
                <a:solidFill>
                  <a:srgbClr val="FF0000"/>
                </a:solidFill>
                <a:latin typeface="+mj-lt"/>
              </a:rPr>
              <a:t>Повышение социальных навыков, личностное </a:t>
            </a:r>
            <a:r>
              <a:rPr lang="ru-RU" altLang="ru-RU" sz="3200" dirty="0" smtClean="0">
                <a:solidFill>
                  <a:srgbClr val="FF0000"/>
                </a:solidFill>
                <a:latin typeface="+mj-lt"/>
              </a:rPr>
              <a:t>развитие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3. Психосоматические заболевания, суицидальные мысли,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самоповреждение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4.</a:t>
            </a:r>
            <a:r>
              <a:rPr kumimoji="0" lang="ru-RU" alt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С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ниженная школьная успеваемость, выпадение из учёбы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141876226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9" y="0"/>
            <a:ext cx="9942653" cy="1677040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32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Если вы </a:t>
            </a:r>
            <a:r>
              <a:rPr lang="ru-RU" altLang="ru-RU" sz="32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увидели</a:t>
            </a:r>
            <a:r>
              <a:rPr lang="ru-RU" altLang="ru-RU" sz="32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, что один ребёнок издевается над другим, толкает его, </a:t>
            </a:r>
            <a:r>
              <a:rPr lang="ru-RU" altLang="ru-RU" sz="32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altLang="ru-RU" sz="32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вокруг собрались наблюдатели, вы должны</a:t>
            </a:r>
            <a:r>
              <a:rPr lang="ru-RU" altLang="ru-RU" sz="32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365C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52892" y="1562582"/>
            <a:ext cx="980375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1. Бежать за администрацией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2. Подойти и остановить агрессию,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 пресечь физический и зрительный контакт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 между агрессором и жертвой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3. Заставить свидетелей разойтись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4. Оставить свидетелей и прекращать агрессивный эпизод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5. Ссылаться на устав школы и законодательство страны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6. Стыдить агрессора, ссылаться на страдание жертвы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303901921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212" y="138897"/>
            <a:ext cx="9911787" cy="151628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32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После эпизода, когда </a:t>
            </a:r>
            <a:r>
              <a:rPr lang="ru-RU" altLang="ru-RU" sz="32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altLang="ru-RU" sz="32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ребёнок издевается над другим, толкает его, а другие дети наблюдают за происходящим</a:t>
            </a:r>
            <a:r>
              <a:rPr lang="ru-RU" altLang="ru-RU" sz="3200" b="1" dirty="0" smtClean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, вам  нужно:</a:t>
            </a:r>
            <a:endParaRPr lang="ru-RU" sz="3200" b="1" dirty="0">
              <a:solidFill>
                <a:srgbClr val="365C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06592" y="1597305"/>
            <a:ext cx="978403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Поскорее забыть о произошедшем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Похвалить детей за попытки остановить происходящее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Проинструктировать детей: кого позвать и кому рассказать потом, что можно сделать самим (попросить прекратить агрессию)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200" dirty="0" smtClean="0">
                <a:solidFill>
                  <a:srgbClr val="FF0000"/>
                </a:solidFill>
                <a:latin typeface="+mj-lt"/>
              </a:rPr>
              <a:t>4.   Не вмешиваться в ситуацию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200" dirty="0" smtClean="0">
                <a:solidFill>
                  <a:srgbClr val="FF0000"/>
                </a:solidFill>
                <a:latin typeface="+mj-lt"/>
              </a:rPr>
              <a:t>5. 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Провести беседу о том, что такое поведение в школе недопустимо.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78235921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90035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Специфика </a:t>
            </a:r>
            <a:r>
              <a:rPr lang="ru-RU" sz="4400" b="1" dirty="0" err="1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4400" b="1" dirty="0">
                <a:solidFill>
                  <a:srgbClr val="365C3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7716" y="1811664"/>
            <a:ext cx="3906036" cy="41492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Агрессивность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Преднамеренность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Неравенство  –  затрагивает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весь класс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Всегда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требуется защита и помощь пострадавшим,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обидчикам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и свидетелям.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Имеет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негативные последствия для всех участников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1398" y="1621301"/>
            <a:ext cx="5086103" cy="44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50825095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0449" y="2777925"/>
            <a:ext cx="5567222" cy="3712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2" b="3030"/>
          <a:stretch>
            <a:fillRect/>
          </a:stretch>
        </p:blipFill>
        <p:spPr>
          <a:xfrm>
            <a:off x="2177273" y="462987"/>
            <a:ext cx="4728981" cy="326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132769081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11.14"/>
  <p:tag name="AS_TITLE" val="Aspose.Slides for .NET 4.0 Client Profile"/>
  <p:tag name="AS_VERSION" val="19.11"/>
</p:tagLst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6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7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8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5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6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670</Words>
  <Application>Aspose.Slides for .NET</Application>
  <PresentationFormat>Произвольный</PresentationFormat>
  <Paragraphs>101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HDOfficeLightV0</vt:lpstr>
      <vt:lpstr>Тема Office</vt:lpstr>
      <vt:lpstr>Custom Design</vt:lpstr>
      <vt:lpstr>352</vt:lpstr>
      <vt:lpstr>Специальное оформление</vt:lpstr>
      <vt:lpstr>363</vt:lpstr>
      <vt:lpstr>1_Специальное оформление</vt:lpstr>
      <vt:lpstr>366</vt:lpstr>
      <vt:lpstr>2_Специальное оформление</vt:lpstr>
      <vt:lpstr>368</vt:lpstr>
      <vt:lpstr>3_Специальное оформление</vt:lpstr>
      <vt:lpstr>370</vt:lpstr>
      <vt:lpstr>4_Специальное оформление</vt:lpstr>
      <vt:lpstr>486</vt:lpstr>
      <vt:lpstr>Буллинг в школе:  принципы и практики предотвращения в образовательной среде.</vt:lpstr>
      <vt:lpstr>  Как помочь жертве?  Как поступить с обидчиком?  Что посоветовать родителям?  Как справиться учителю?   </vt:lpstr>
      <vt:lpstr>В ситуациях школьной травли участвуют:</vt:lpstr>
      <vt:lpstr>Последствиями  буллинга для ребёнка,  оказавшегося в роли агрессора являются:</vt:lpstr>
      <vt:lpstr>Последствиями  буллинга для ребёнка,  оказавшегося в роли жертвы являются:</vt:lpstr>
      <vt:lpstr>Если вы увидели, что один ребёнок издевается над другим, толкает его,  а вокруг собрались наблюдатели, вы должны:</vt:lpstr>
      <vt:lpstr>После эпизода, когда один ребёнок издевается над другим, толкает его, а другие дети наблюдают за происходящим, вам  нужно:</vt:lpstr>
      <vt:lpstr>Специфика буллинга </vt:lpstr>
      <vt:lpstr>Слайд 9</vt:lpstr>
      <vt:lpstr>Кибербуллинг</vt:lpstr>
      <vt:lpstr>Агрессор: внимание, смех, одобрение, подражание, страх, авторитет.</vt:lpstr>
      <vt:lpstr>Проф. Дан Ольвеус:  норвежский педагог и психолог, профессор в университете Бергена (Норвегия)</vt:lpstr>
      <vt:lpstr>Четыре простых правила о буллинге: </vt:lpstr>
      <vt:lpstr>Что может учитель? не игнорировать, пресекать, развивать идеи недопустимости травли, вовлекать родителей , развивать уважение, взаимопомощь. </vt:lpstr>
      <vt:lpstr>Решения</vt:lpstr>
    </vt:vector>
  </TitlesOfParts>
  <Manager>lusana.ru</Manager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lusana.ru</dc:title>
  <dc:subject>lusana.ru</dc:subject>
  <dc:creator>lusana.ru</dc:creator>
  <dc:description>lusana.ru</dc:description>
  <cp:lastModifiedBy>ПК2</cp:lastModifiedBy>
  <cp:revision>64</cp:revision>
  <dcterms:created xsi:type="dcterms:W3CDTF">2019-02-11T11:31:54Z</dcterms:created>
  <dcterms:modified xsi:type="dcterms:W3CDTF">2022-01-17T07:09:05Z</dcterms:modified>
</cp:coreProperties>
</file>