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8" r:id="rId3"/>
    <p:sldId id="256" r:id="rId4"/>
    <p:sldId id="270" r:id="rId5"/>
    <p:sldId id="299" r:id="rId6"/>
    <p:sldId id="300" r:id="rId7"/>
    <p:sldId id="271" r:id="rId8"/>
    <p:sldId id="296" r:id="rId9"/>
    <p:sldId id="303" r:id="rId10"/>
    <p:sldId id="304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F11"/>
    <a:srgbClr val="6F267F"/>
    <a:srgbClr val="FECB00"/>
    <a:srgbClr val="111E31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4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C112C-D954-4C3B-82E4-A636F2AE4F9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F23AB6-B51C-4198-B090-BA0B03DF0247}">
      <dgm:prSet phldrT="[Текст]"/>
      <dgm:spPr/>
      <dgm:t>
        <a:bodyPr/>
        <a:lstStyle/>
        <a:p>
          <a:r>
            <a:rPr lang="ru-RU" dirty="0" smtClean="0"/>
            <a:t>Данные о детях с ОВЗ в России в 2023 году:</a:t>
          </a:r>
          <a:endParaRPr lang="ru-RU" dirty="0"/>
        </a:p>
      </dgm:t>
    </dgm:pt>
    <dgm:pt modelId="{85C6734B-3406-4D39-8CA8-BC8C081FB5CA}" type="parTrans" cxnId="{C2932CDC-B845-4D56-90FF-5CF9AD9C6621}">
      <dgm:prSet/>
      <dgm:spPr/>
      <dgm:t>
        <a:bodyPr/>
        <a:lstStyle/>
        <a:p>
          <a:endParaRPr lang="ru-RU"/>
        </a:p>
      </dgm:t>
    </dgm:pt>
    <dgm:pt modelId="{A2FF79FD-330A-4BE1-82B5-A96231B863B3}" type="sibTrans" cxnId="{C2932CDC-B845-4D56-90FF-5CF9AD9C6621}">
      <dgm:prSet/>
      <dgm:spPr/>
      <dgm:t>
        <a:bodyPr/>
        <a:lstStyle/>
        <a:p>
          <a:endParaRPr lang="ru-RU"/>
        </a:p>
      </dgm:t>
    </dgm:pt>
    <dgm:pt modelId="{7DBAE796-356D-4168-848E-517F5F78D600}">
      <dgm:prSet phldrT="[Текст]"/>
      <dgm:spPr/>
      <dgm:t>
        <a:bodyPr/>
        <a:lstStyle/>
        <a:p>
          <a:r>
            <a:rPr lang="ru-RU" dirty="0" smtClean="0"/>
            <a:t>Нарушения зрения</a:t>
          </a:r>
          <a:r>
            <a:rPr lang="ru-RU" dirty="0" smtClean="0"/>
            <a:t>: </a:t>
          </a:r>
          <a:r>
            <a:rPr lang="ru-RU" dirty="0" smtClean="0"/>
            <a:t>20</a:t>
          </a:r>
          <a:r>
            <a:rPr lang="ru-RU" dirty="0" smtClean="0"/>
            <a:t>%</a:t>
          </a:r>
        </a:p>
      </dgm:t>
    </dgm:pt>
    <dgm:pt modelId="{DA8D3B7E-7376-4550-85D8-16E065152A71}" type="parTrans" cxnId="{CAA252A5-551A-4425-987D-76BA9945BEC4}">
      <dgm:prSet/>
      <dgm:spPr/>
      <dgm:t>
        <a:bodyPr/>
        <a:lstStyle/>
        <a:p>
          <a:endParaRPr lang="ru-RU"/>
        </a:p>
      </dgm:t>
    </dgm:pt>
    <dgm:pt modelId="{9BC19676-9879-4521-B2E0-997ACB0D4387}" type="sibTrans" cxnId="{CAA252A5-551A-4425-987D-76BA9945BEC4}">
      <dgm:prSet/>
      <dgm:spPr/>
      <dgm:t>
        <a:bodyPr/>
        <a:lstStyle/>
        <a:p>
          <a:endParaRPr lang="ru-RU"/>
        </a:p>
      </dgm:t>
    </dgm:pt>
    <dgm:pt modelId="{C53226E3-DCCF-4937-AFEF-38CDAC897B84}">
      <dgm:prSet phldrT="[Текст]"/>
      <dgm:spPr/>
      <dgm:t>
        <a:bodyPr/>
        <a:lstStyle/>
        <a:p>
          <a:r>
            <a:rPr lang="ru-RU" dirty="0" smtClean="0"/>
            <a:t>Речевые нарушения 10%</a:t>
          </a:r>
          <a:endParaRPr lang="ru-RU" dirty="0" smtClean="0"/>
        </a:p>
      </dgm:t>
    </dgm:pt>
    <dgm:pt modelId="{BB0986FB-AB2B-46AA-884C-07ECFF2E6C82}" type="parTrans" cxnId="{3918B8FA-916C-4D45-A3CB-D96F39A6A536}">
      <dgm:prSet/>
      <dgm:spPr/>
      <dgm:t>
        <a:bodyPr/>
        <a:lstStyle/>
        <a:p>
          <a:endParaRPr lang="ru-RU"/>
        </a:p>
      </dgm:t>
    </dgm:pt>
    <dgm:pt modelId="{CE4271AB-8ACA-45D4-AAFC-5DD0EBCB7DEA}" type="sibTrans" cxnId="{3918B8FA-916C-4D45-A3CB-D96F39A6A536}">
      <dgm:prSet/>
      <dgm:spPr/>
      <dgm:t>
        <a:bodyPr/>
        <a:lstStyle/>
        <a:p>
          <a:endParaRPr lang="ru-RU"/>
        </a:p>
      </dgm:t>
    </dgm:pt>
    <dgm:pt modelId="{411B9BFF-2B14-4FAA-A94D-91C9FE19E51D}">
      <dgm:prSet/>
      <dgm:spPr/>
      <dgm:t>
        <a:bodyPr/>
        <a:lstStyle/>
        <a:p>
          <a:r>
            <a:rPr lang="ru-RU" dirty="0" smtClean="0"/>
            <a:t>Умственная отсталость 5%</a:t>
          </a:r>
          <a:endParaRPr lang="ru-RU" dirty="0" smtClean="0"/>
        </a:p>
      </dgm:t>
    </dgm:pt>
    <dgm:pt modelId="{ED6E8CDA-3DE9-4552-B6A4-7531C046B7D1}" type="parTrans" cxnId="{6084DF83-7020-48A1-BA21-5ED885D39E43}">
      <dgm:prSet/>
      <dgm:spPr/>
      <dgm:t>
        <a:bodyPr/>
        <a:lstStyle/>
        <a:p>
          <a:endParaRPr lang="ru-RU"/>
        </a:p>
      </dgm:t>
    </dgm:pt>
    <dgm:pt modelId="{DCF69CD0-639C-4C3E-829E-FD6A43246C56}" type="sibTrans" cxnId="{6084DF83-7020-48A1-BA21-5ED885D39E43}">
      <dgm:prSet/>
      <dgm:spPr/>
      <dgm:t>
        <a:bodyPr/>
        <a:lstStyle/>
        <a:p>
          <a:endParaRPr lang="ru-RU"/>
        </a:p>
      </dgm:t>
    </dgm:pt>
    <dgm:pt modelId="{7AC68D5C-414D-4582-9120-05A4E1990534}">
      <dgm:prSet/>
      <dgm:spPr/>
      <dgm:t>
        <a:bodyPr/>
        <a:lstStyle/>
        <a:p>
          <a:r>
            <a:rPr lang="ru-RU" dirty="0" smtClean="0"/>
            <a:t>Опорно-двигательные нарушения 25%</a:t>
          </a:r>
          <a:endParaRPr lang="ru-RU" dirty="0" smtClean="0"/>
        </a:p>
      </dgm:t>
    </dgm:pt>
    <dgm:pt modelId="{4908594E-9794-4693-87DA-990F4B364C7C}" type="parTrans" cxnId="{10548D48-516B-4C35-943B-5C8CED0EB91A}">
      <dgm:prSet/>
      <dgm:spPr/>
      <dgm:t>
        <a:bodyPr/>
        <a:lstStyle/>
        <a:p>
          <a:endParaRPr lang="ru-RU"/>
        </a:p>
      </dgm:t>
    </dgm:pt>
    <dgm:pt modelId="{480B85F5-29B5-425D-B86F-98615E9DC1D4}" type="sibTrans" cxnId="{10548D48-516B-4C35-943B-5C8CED0EB91A}">
      <dgm:prSet/>
      <dgm:spPr/>
      <dgm:t>
        <a:bodyPr/>
        <a:lstStyle/>
        <a:p>
          <a:endParaRPr lang="ru-RU"/>
        </a:p>
      </dgm:t>
    </dgm:pt>
    <dgm:pt modelId="{9E791788-EBF0-4947-83EA-4BF7F0132A5A}">
      <dgm:prSet/>
      <dgm:spPr/>
      <dgm:t>
        <a:bodyPr/>
        <a:lstStyle/>
        <a:p>
          <a:r>
            <a:rPr lang="ru-RU" dirty="0" smtClean="0"/>
            <a:t>Различные нарушения общего развития 20%</a:t>
          </a:r>
          <a:endParaRPr lang="ru-RU" dirty="0" smtClean="0"/>
        </a:p>
      </dgm:t>
    </dgm:pt>
    <dgm:pt modelId="{1C3261B3-92D8-45CB-A3D0-64FB3782BD76}" type="parTrans" cxnId="{D9C5B1C7-6176-4DA1-B7B9-3102B6A112F7}">
      <dgm:prSet/>
      <dgm:spPr/>
      <dgm:t>
        <a:bodyPr/>
        <a:lstStyle/>
        <a:p>
          <a:endParaRPr lang="ru-RU"/>
        </a:p>
      </dgm:t>
    </dgm:pt>
    <dgm:pt modelId="{DE55B2B5-3BE1-44C2-81D0-A7E1F0C4B72E}" type="sibTrans" cxnId="{D9C5B1C7-6176-4DA1-B7B9-3102B6A112F7}">
      <dgm:prSet/>
      <dgm:spPr/>
      <dgm:t>
        <a:bodyPr/>
        <a:lstStyle/>
        <a:p>
          <a:endParaRPr lang="ru-RU"/>
        </a:p>
      </dgm:t>
    </dgm:pt>
    <dgm:pt modelId="{E2631C19-F3D9-4DC1-8E5E-CE63DFC1CEEC}">
      <dgm:prSet/>
      <dgm:spPr/>
      <dgm:t>
        <a:bodyPr/>
        <a:lstStyle/>
        <a:p>
          <a:r>
            <a:rPr lang="ru-RU" dirty="0" smtClean="0"/>
            <a:t>Нарушения слуха 15%</a:t>
          </a:r>
          <a:endParaRPr lang="ru-RU" dirty="0" smtClean="0"/>
        </a:p>
      </dgm:t>
    </dgm:pt>
    <dgm:pt modelId="{44A900EB-9777-436C-B28A-2DF2A9E6BCD2}" type="parTrans" cxnId="{64459074-2BF8-48C4-B01B-207CD5E546A3}">
      <dgm:prSet/>
      <dgm:spPr/>
      <dgm:t>
        <a:bodyPr/>
        <a:lstStyle/>
        <a:p>
          <a:endParaRPr lang="ru-RU"/>
        </a:p>
      </dgm:t>
    </dgm:pt>
    <dgm:pt modelId="{3BD93AC5-F040-4F7C-A32D-693A6786C0E7}" type="sibTrans" cxnId="{64459074-2BF8-48C4-B01B-207CD5E546A3}">
      <dgm:prSet/>
      <dgm:spPr/>
      <dgm:t>
        <a:bodyPr/>
        <a:lstStyle/>
        <a:p>
          <a:endParaRPr lang="ru-RU"/>
        </a:p>
      </dgm:t>
    </dgm:pt>
    <dgm:pt modelId="{67546E88-5934-4DD9-AABD-1B68D6B403A7}">
      <dgm:prSet/>
      <dgm:spPr/>
      <dgm:t>
        <a:bodyPr/>
        <a:lstStyle/>
        <a:p>
          <a:r>
            <a:rPr lang="ru-RU" dirty="0" smtClean="0"/>
            <a:t>Аутистический спектр 5%</a:t>
          </a:r>
          <a:endParaRPr lang="ru-RU" dirty="0" smtClean="0"/>
        </a:p>
      </dgm:t>
    </dgm:pt>
    <dgm:pt modelId="{589C1EFA-31BB-4D70-8DAB-4DDE50FEE5FF}" type="parTrans" cxnId="{B088E41B-7BDB-4F5F-B93C-41305BE1D1B3}">
      <dgm:prSet/>
      <dgm:spPr/>
      <dgm:t>
        <a:bodyPr/>
        <a:lstStyle/>
        <a:p>
          <a:endParaRPr lang="ru-RU"/>
        </a:p>
      </dgm:t>
    </dgm:pt>
    <dgm:pt modelId="{B0C4C7D4-5CA6-4B16-A60F-4B5EC8361C41}" type="sibTrans" cxnId="{B088E41B-7BDB-4F5F-B93C-41305BE1D1B3}">
      <dgm:prSet/>
      <dgm:spPr/>
      <dgm:t>
        <a:bodyPr/>
        <a:lstStyle/>
        <a:p>
          <a:endParaRPr lang="ru-RU"/>
        </a:p>
      </dgm:t>
    </dgm:pt>
    <dgm:pt modelId="{956CDD2C-223F-47F7-81AE-4D0011F2BE16}" type="pres">
      <dgm:prSet presAssocID="{519C112C-D954-4C3B-82E4-A636F2AE4F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431854-613D-4C96-A54A-238CC7CDC45D}" type="pres">
      <dgm:prSet presAssocID="{F2F23AB6-B51C-4198-B090-BA0B03DF0247}" presName="centerShape" presStyleLbl="node0" presStyleIdx="0" presStyleCnt="1" custScaleY="135495" custLinFactNeighborX="700" custLinFactNeighborY="140"/>
      <dgm:spPr/>
      <dgm:t>
        <a:bodyPr/>
        <a:lstStyle/>
        <a:p>
          <a:endParaRPr lang="ru-RU"/>
        </a:p>
      </dgm:t>
    </dgm:pt>
    <dgm:pt modelId="{E8878D17-E847-41D6-A31E-0A7476718406}" type="pres">
      <dgm:prSet presAssocID="{DA8D3B7E-7376-4550-85D8-16E065152A71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4B034B08-7E4F-4262-A778-ABA119DB71C1}" type="pres">
      <dgm:prSet presAssocID="{7DBAE796-356D-4168-848E-517F5F78D60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861ED-853E-4D2F-8F92-186C4709818C}" type="pres">
      <dgm:prSet presAssocID="{BB0986FB-AB2B-46AA-884C-07ECFF2E6C82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DBE0F77D-E351-4A78-BA5A-D3339EE40CD8}" type="pres">
      <dgm:prSet presAssocID="{C53226E3-DCCF-4937-AFEF-38CDAC897B8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0ADBD-79CC-45E3-BEFA-F683BE45305C}" type="pres">
      <dgm:prSet presAssocID="{ED6E8CDA-3DE9-4552-B6A4-7531C046B7D1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EB2BDD48-6F75-4120-86CE-0787497F4169}" type="pres">
      <dgm:prSet presAssocID="{411B9BFF-2B14-4FAA-A94D-91C9FE19E51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C679-AF06-4913-A9EC-E9BB3ECB0A0D}" type="pres">
      <dgm:prSet presAssocID="{4908594E-9794-4693-87DA-990F4B364C7C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C07FE04C-6AF1-4A66-852A-A8E1418552DA}" type="pres">
      <dgm:prSet presAssocID="{7AC68D5C-414D-4582-9120-05A4E199053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E69BF-01DB-4264-9B10-02E63D8C682D}" type="pres">
      <dgm:prSet presAssocID="{1C3261B3-92D8-45CB-A3D0-64FB3782BD76}" presName="parTrans" presStyleLbl="bgSibTrans2D1" presStyleIdx="4" presStyleCnt="7"/>
      <dgm:spPr/>
    </dgm:pt>
    <dgm:pt modelId="{8E25AFC2-DEBC-4A93-9FE6-DEC83CF64802}" type="pres">
      <dgm:prSet presAssocID="{9E791788-EBF0-4947-83EA-4BF7F0132A5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F0A9D-0BB0-4B63-A183-6D78F78A51C1}" type="pres">
      <dgm:prSet presAssocID="{44A900EB-9777-436C-B28A-2DF2A9E6BCD2}" presName="parTrans" presStyleLbl="bgSibTrans2D1" presStyleIdx="5" presStyleCnt="7"/>
      <dgm:spPr/>
    </dgm:pt>
    <dgm:pt modelId="{20224928-CAAE-43A0-A3A7-3EAA502111F1}" type="pres">
      <dgm:prSet presAssocID="{E2631C19-F3D9-4DC1-8E5E-CE63DFC1CEE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B26DD-B372-40F7-9BCD-F40BB75603E8}" type="pres">
      <dgm:prSet presAssocID="{589C1EFA-31BB-4D70-8DAB-4DDE50FEE5FF}" presName="parTrans" presStyleLbl="bgSibTrans2D1" presStyleIdx="6" presStyleCnt="7"/>
      <dgm:spPr/>
    </dgm:pt>
    <dgm:pt modelId="{08CBBD45-E570-4007-BF7B-A594ACF1F06E}" type="pres">
      <dgm:prSet presAssocID="{67546E88-5934-4DD9-AABD-1B68D6B403A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C05541-378B-4881-BDF0-312303001319}" type="presOf" srcId="{519C112C-D954-4C3B-82E4-A636F2AE4F9B}" destId="{956CDD2C-223F-47F7-81AE-4D0011F2BE16}" srcOrd="0" destOrd="0" presId="urn:microsoft.com/office/officeart/2005/8/layout/radial4"/>
    <dgm:cxn modelId="{1B3C87F8-3F17-49C6-9B9E-07AB395039DD}" type="presOf" srcId="{7AC68D5C-414D-4582-9120-05A4E1990534}" destId="{C07FE04C-6AF1-4A66-852A-A8E1418552DA}" srcOrd="0" destOrd="0" presId="urn:microsoft.com/office/officeart/2005/8/layout/radial4"/>
    <dgm:cxn modelId="{6084DF83-7020-48A1-BA21-5ED885D39E43}" srcId="{F2F23AB6-B51C-4198-B090-BA0B03DF0247}" destId="{411B9BFF-2B14-4FAA-A94D-91C9FE19E51D}" srcOrd="2" destOrd="0" parTransId="{ED6E8CDA-3DE9-4552-B6A4-7531C046B7D1}" sibTransId="{DCF69CD0-639C-4C3E-829E-FD6A43246C56}"/>
    <dgm:cxn modelId="{68A94602-5C7E-4183-995C-8C8D9722D696}" type="presOf" srcId="{DA8D3B7E-7376-4550-85D8-16E065152A71}" destId="{E8878D17-E847-41D6-A31E-0A7476718406}" srcOrd="0" destOrd="0" presId="urn:microsoft.com/office/officeart/2005/8/layout/radial4"/>
    <dgm:cxn modelId="{4EEC959F-8A21-48E6-A869-A88449A6BC36}" type="presOf" srcId="{4908594E-9794-4693-87DA-990F4B364C7C}" destId="{F535C679-AF06-4913-A9EC-E9BB3ECB0A0D}" srcOrd="0" destOrd="0" presId="urn:microsoft.com/office/officeart/2005/8/layout/radial4"/>
    <dgm:cxn modelId="{6C42C004-1EE3-42FF-A3D8-0F323C10C1BE}" type="presOf" srcId="{ED6E8CDA-3DE9-4552-B6A4-7531C046B7D1}" destId="{7110ADBD-79CC-45E3-BEFA-F683BE45305C}" srcOrd="0" destOrd="0" presId="urn:microsoft.com/office/officeart/2005/8/layout/radial4"/>
    <dgm:cxn modelId="{3731F997-42E8-45E5-9EE1-7C949A41A35A}" type="presOf" srcId="{411B9BFF-2B14-4FAA-A94D-91C9FE19E51D}" destId="{EB2BDD48-6F75-4120-86CE-0787497F4169}" srcOrd="0" destOrd="0" presId="urn:microsoft.com/office/officeart/2005/8/layout/radial4"/>
    <dgm:cxn modelId="{9272DF60-75A8-4DF4-A83B-1FDEAE8D177C}" type="presOf" srcId="{E2631C19-F3D9-4DC1-8E5E-CE63DFC1CEEC}" destId="{20224928-CAAE-43A0-A3A7-3EAA502111F1}" srcOrd="0" destOrd="0" presId="urn:microsoft.com/office/officeart/2005/8/layout/radial4"/>
    <dgm:cxn modelId="{1F5182C5-CE41-4BAE-8963-8FA65DFC47BC}" type="presOf" srcId="{589C1EFA-31BB-4D70-8DAB-4DDE50FEE5FF}" destId="{0F5B26DD-B372-40F7-9BCD-F40BB75603E8}" srcOrd="0" destOrd="0" presId="urn:microsoft.com/office/officeart/2005/8/layout/radial4"/>
    <dgm:cxn modelId="{D9C5B1C7-6176-4DA1-B7B9-3102B6A112F7}" srcId="{F2F23AB6-B51C-4198-B090-BA0B03DF0247}" destId="{9E791788-EBF0-4947-83EA-4BF7F0132A5A}" srcOrd="4" destOrd="0" parTransId="{1C3261B3-92D8-45CB-A3D0-64FB3782BD76}" sibTransId="{DE55B2B5-3BE1-44C2-81D0-A7E1F0C4B72E}"/>
    <dgm:cxn modelId="{12BD917D-C6CB-4DBA-8BA1-C6E1DD92FFBD}" type="presOf" srcId="{F2F23AB6-B51C-4198-B090-BA0B03DF0247}" destId="{E9431854-613D-4C96-A54A-238CC7CDC45D}" srcOrd="0" destOrd="0" presId="urn:microsoft.com/office/officeart/2005/8/layout/radial4"/>
    <dgm:cxn modelId="{CC1C116D-B46D-4AA3-901C-35C1FA38DD42}" type="presOf" srcId="{9E791788-EBF0-4947-83EA-4BF7F0132A5A}" destId="{8E25AFC2-DEBC-4A93-9FE6-DEC83CF64802}" srcOrd="0" destOrd="0" presId="urn:microsoft.com/office/officeart/2005/8/layout/radial4"/>
    <dgm:cxn modelId="{5BB97297-7520-4C19-BD6D-1665130EF3B9}" type="presOf" srcId="{C53226E3-DCCF-4937-AFEF-38CDAC897B84}" destId="{DBE0F77D-E351-4A78-BA5A-D3339EE40CD8}" srcOrd="0" destOrd="0" presId="urn:microsoft.com/office/officeart/2005/8/layout/radial4"/>
    <dgm:cxn modelId="{C3BC5F74-189D-424F-AC34-753BB2939C66}" type="presOf" srcId="{67546E88-5934-4DD9-AABD-1B68D6B403A7}" destId="{08CBBD45-E570-4007-BF7B-A594ACF1F06E}" srcOrd="0" destOrd="0" presId="urn:microsoft.com/office/officeart/2005/8/layout/radial4"/>
    <dgm:cxn modelId="{CAA252A5-551A-4425-987D-76BA9945BEC4}" srcId="{F2F23AB6-B51C-4198-B090-BA0B03DF0247}" destId="{7DBAE796-356D-4168-848E-517F5F78D600}" srcOrd="0" destOrd="0" parTransId="{DA8D3B7E-7376-4550-85D8-16E065152A71}" sibTransId="{9BC19676-9879-4521-B2E0-997ACB0D4387}"/>
    <dgm:cxn modelId="{08074B54-8E88-4490-9442-02150D4FF1DD}" type="presOf" srcId="{BB0986FB-AB2B-46AA-884C-07ECFF2E6C82}" destId="{DBD861ED-853E-4D2F-8F92-186C4709818C}" srcOrd="0" destOrd="0" presId="urn:microsoft.com/office/officeart/2005/8/layout/radial4"/>
    <dgm:cxn modelId="{C2932CDC-B845-4D56-90FF-5CF9AD9C6621}" srcId="{519C112C-D954-4C3B-82E4-A636F2AE4F9B}" destId="{F2F23AB6-B51C-4198-B090-BA0B03DF0247}" srcOrd="0" destOrd="0" parTransId="{85C6734B-3406-4D39-8CA8-BC8C081FB5CA}" sibTransId="{A2FF79FD-330A-4BE1-82B5-A96231B863B3}"/>
    <dgm:cxn modelId="{82C0BD25-F71F-4B2D-B058-79013ED5A7A1}" type="presOf" srcId="{44A900EB-9777-436C-B28A-2DF2A9E6BCD2}" destId="{ECAF0A9D-0BB0-4B63-A183-6D78F78A51C1}" srcOrd="0" destOrd="0" presId="urn:microsoft.com/office/officeart/2005/8/layout/radial4"/>
    <dgm:cxn modelId="{64459074-2BF8-48C4-B01B-207CD5E546A3}" srcId="{F2F23AB6-B51C-4198-B090-BA0B03DF0247}" destId="{E2631C19-F3D9-4DC1-8E5E-CE63DFC1CEEC}" srcOrd="5" destOrd="0" parTransId="{44A900EB-9777-436C-B28A-2DF2A9E6BCD2}" sibTransId="{3BD93AC5-F040-4F7C-A32D-693A6786C0E7}"/>
    <dgm:cxn modelId="{3918B8FA-916C-4D45-A3CB-D96F39A6A536}" srcId="{F2F23AB6-B51C-4198-B090-BA0B03DF0247}" destId="{C53226E3-DCCF-4937-AFEF-38CDAC897B84}" srcOrd="1" destOrd="0" parTransId="{BB0986FB-AB2B-46AA-884C-07ECFF2E6C82}" sibTransId="{CE4271AB-8ACA-45D4-AAFC-5DD0EBCB7DEA}"/>
    <dgm:cxn modelId="{B088E41B-7BDB-4F5F-B93C-41305BE1D1B3}" srcId="{F2F23AB6-B51C-4198-B090-BA0B03DF0247}" destId="{67546E88-5934-4DD9-AABD-1B68D6B403A7}" srcOrd="6" destOrd="0" parTransId="{589C1EFA-31BB-4D70-8DAB-4DDE50FEE5FF}" sibTransId="{B0C4C7D4-5CA6-4B16-A60F-4B5EC8361C41}"/>
    <dgm:cxn modelId="{10548D48-516B-4C35-943B-5C8CED0EB91A}" srcId="{F2F23AB6-B51C-4198-B090-BA0B03DF0247}" destId="{7AC68D5C-414D-4582-9120-05A4E1990534}" srcOrd="3" destOrd="0" parTransId="{4908594E-9794-4693-87DA-990F4B364C7C}" sibTransId="{480B85F5-29B5-425D-B86F-98615E9DC1D4}"/>
    <dgm:cxn modelId="{1170368A-1103-40D0-A3FA-E13F54FA69E9}" type="presOf" srcId="{1C3261B3-92D8-45CB-A3D0-64FB3782BD76}" destId="{99AE69BF-01DB-4264-9B10-02E63D8C682D}" srcOrd="0" destOrd="0" presId="urn:microsoft.com/office/officeart/2005/8/layout/radial4"/>
    <dgm:cxn modelId="{414CFE79-D45F-4127-8EB0-03023127371D}" type="presOf" srcId="{7DBAE796-356D-4168-848E-517F5F78D600}" destId="{4B034B08-7E4F-4262-A778-ABA119DB71C1}" srcOrd="0" destOrd="0" presId="urn:microsoft.com/office/officeart/2005/8/layout/radial4"/>
    <dgm:cxn modelId="{392C909D-F71D-47B5-B332-137E813F21DC}" type="presParOf" srcId="{956CDD2C-223F-47F7-81AE-4D0011F2BE16}" destId="{E9431854-613D-4C96-A54A-238CC7CDC45D}" srcOrd="0" destOrd="0" presId="urn:microsoft.com/office/officeart/2005/8/layout/radial4"/>
    <dgm:cxn modelId="{6C24F331-D798-4566-877B-0171FCA202CC}" type="presParOf" srcId="{956CDD2C-223F-47F7-81AE-4D0011F2BE16}" destId="{E8878D17-E847-41D6-A31E-0A7476718406}" srcOrd="1" destOrd="0" presId="urn:microsoft.com/office/officeart/2005/8/layout/radial4"/>
    <dgm:cxn modelId="{8D341F5D-F7EA-49EB-BE07-A567B361F547}" type="presParOf" srcId="{956CDD2C-223F-47F7-81AE-4D0011F2BE16}" destId="{4B034B08-7E4F-4262-A778-ABA119DB71C1}" srcOrd="2" destOrd="0" presId="urn:microsoft.com/office/officeart/2005/8/layout/radial4"/>
    <dgm:cxn modelId="{5461F731-811E-4BDA-87CD-2BC3F2982305}" type="presParOf" srcId="{956CDD2C-223F-47F7-81AE-4D0011F2BE16}" destId="{DBD861ED-853E-4D2F-8F92-186C4709818C}" srcOrd="3" destOrd="0" presId="urn:microsoft.com/office/officeart/2005/8/layout/radial4"/>
    <dgm:cxn modelId="{BA49F9C7-76C9-4943-9BB7-7BFB3706289C}" type="presParOf" srcId="{956CDD2C-223F-47F7-81AE-4D0011F2BE16}" destId="{DBE0F77D-E351-4A78-BA5A-D3339EE40CD8}" srcOrd="4" destOrd="0" presId="urn:microsoft.com/office/officeart/2005/8/layout/radial4"/>
    <dgm:cxn modelId="{5DCF1407-9267-4A90-9090-4AB7984E93B1}" type="presParOf" srcId="{956CDD2C-223F-47F7-81AE-4D0011F2BE16}" destId="{7110ADBD-79CC-45E3-BEFA-F683BE45305C}" srcOrd="5" destOrd="0" presId="urn:microsoft.com/office/officeart/2005/8/layout/radial4"/>
    <dgm:cxn modelId="{BD7C1D15-0DE5-45A2-A96C-733480C00406}" type="presParOf" srcId="{956CDD2C-223F-47F7-81AE-4D0011F2BE16}" destId="{EB2BDD48-6F75-4120-86CE-0787497F4169}" srcOrd="6" destOrd="0" presId="urn:microsoft.com/office/officeart/2005/8/layout/radial4"/>
    <dgm:cxn modelId="{688EC967-A04B-47E3-8DE1-76457FBADDEE}" type="presParOf" srcId="{956CDD2C-223F-47F7-81AE-4D0011F2BE16}" destId="{F535C679-AF06-4913-A9EC-E9BB3ECB0A0D}" srcOrd="7" destOrd="0" presId="urn:microsoft.com/office/officeart/2005/8/layout/radial4"/>
    <dgm:cxn modelId="{9DD8144A-7877-44D7-ABCA-0EA846C964FA}" type="presParOf" srcId="{956CDD2C-223F-47F7-81AE-4D0011F2BE16}" destId="{C07FE04C-6AF1-4A66-852A-A8E1418552DA}" srcOrd="8" destOrd="0" presId="urn:microsoft.com/office/officeart/2005/8/layout/radial4"/>
    <dgm:cxn modelId="{3CDA7D68-BB20-424A-90F1-D4325A680459}" type="presParOf" srcId="{956CDD2C-223F-47F7-81AE-4D0011F2BE16}" destId="{99AE69BF-01DB-4264-9B10-02E63D8C682D}" srcOrd="9" destOrd="0" presId="urn:microsoft.com/office/officeart/2005/8/layout/radial4"/>
    <dgm:cxn modelId="{6104EE3C-6539-4E63-B500-CFBCF6E8B414}" type="presParOf" srcId="{956CDD2C-223F-47F7-81AE-4D0011F2BE16}" destId="{8E25AFC2-DEBC-4A93-9FE6-DEC83CF64802}" srcOrd="10" destOrd="0" presId="urn:microsoft.com/office/officeart/2005/8/layout/radial4"/>
    <dgm:cxn modelId="{EC631F2F-082A-41E7-B72C-8E9B6BC1E542}" type="presParOf" srcId="{956CDD2C-223F-47F7-81AE-4D0011F2BE16}" destId="{ECAF0A9D-0BB0-4B63-A183-6D78F78A51C1}" srcOrd="11" destOrd="0" presId="urn:microsoft.com/office/officeart/2005/8/layout/radial4"/>
    <dgm:cxn modelId="{CEC6F290-919B-4034-9C46-380BA86A6C73}" type="presParOf" srcId="{956CDD2C-223F-47F7-81AE-4D0011F2BE16}" destId="{20224928-CAAE-43A0-A3A7-3EAA502111F1}" srcOrd="12" destOrd="0" presId="urn:microsoft.com/office/officeart/2005/8/layout/radial4"/>
    <dgm:cxn modelId="{13C4D7B4-4A76-438B-9B83-150010ACBFAD}" type="presParOf" srcId="{956CDD2C-223F-47F7-81AE-4D0011F2BE16}" destId="{0F5B26DD-B372-40F7-9BCD-F40BB75603E8}" srcOrd="13" destOrd="0" presId="urn:microsoft.com/office/officeart/2005/8/layout/radial4"/>
    <dgm:cxn modelId="{EB1793C2-E7AB-4560-8485-40182BD02967}" type="presParOf" srcId="{956CDD2C-223F-47F7-81AE-4D0011F2BE16}" destId="{08CBBD45-E570-4007-BF7B-A594ACF1F06E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31854-613D-4C96-A54A-238CC7CDC45D}">
      <dsp:nvSpPr>
        <dsp:cNvPr id="0" name=""/>
        <dsp:cNvSpPr/>
      </dsp:nvSpPr>
      <dsp:spPr>
        <a:xfrm>
          <a:off x="3011583" y="2612235"/>
          <a:ext cx="1954730" cy="2648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Данные о детях с ОВЗ в России в 2023 году:</a:t>
          </a:r>
          <a:endParaRPr lang="ru-RU" sz="2400" kern="1200" dirty="0"/>
        </a:p>
      </dsp:txBody>
      <dsp:txXfrm>
        <a:off x="3297847" y="3000108"/>
        <a:ext cx="1382202" cy="1872816"/>
      </dsp:txXfrm>
    </dsp:sp>
    <dsp:sp modelId="{E8878D17-E847-41D6-A31E-0A7476718406}">
      <dsp:nvSpPr>
        <dsp:cNvPr id="0" name=""/>
        <dsp:cNvSpPr/>
      </dsp:nvSpPr>
      <dsp:spPr>
        <a:xfrm rot="10809493">
          <a:off x="686299" y="3651882"/>
          <a:ext cx="2197399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34B08-7E4F-4262-A778-ABA119DB71C1}">
      <dsp:nvSpPr>
        <dsp:cNvPr id="0" name=""/>
        <dsp:cNvSpPr/>
      </dsp:nvSpPr>
      <dsp:spPr>
        <a:xfrm>
          <a:off x="2148" y="3380072"/>
          <a:ext cx="1368311" cy="109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Нарушения зрения</a:t>
          </a:r>
          <a:r>
            <a:rPr lang="ru-RU" sz="1500" kern="1200" dirty="0" smtClean="0"/>
            <a:t>: </a:t>
          </a:r>
          <a:r>
            <a:rPr lang="ru-RU" sz="1500" kern="1200" dirty="0" smtClean="0"/>
            <a:t>20</a:t>
          </a:r>
          <a:r>
            <a:rPr lang="ru-RU" sz="1500" kern="1200" dirty="0" smtClean="0"/>
            <a:t>%</a:t>
          </a:r>
        </a:p>
      </dsp:txBody>
      <dsp:txXfrm>
        <a:off x="34209" y="3412133"/>
        <a:ext cx="1304189" cy="1030527"/>
      </dsp:txXfrm>
    </dsp:sp>
    <dsp:sp modelId="{DBD861ED-853E-4D2F-8F92-186C4709818C}">
      <dsp:nvSpPr>
        <dsp:cNvPr id="0" name=""/>
        <dsp:cNvSpPr/>
      </dsp:nvSpPr>
      <dsp:spPr>
        <a:xfrm rot="12584482">
          <a:off x="981757" y="2550991"/>
          <a:ext cx="2139411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0F77D-E351-4A78-BA5A-D3339EE40CD8}">
      <dsp:nvSpPr>
        <dsp:cNvPr id="0" name=""/>
        <dsp:cNvSpPr/>
      </dsp:nvSpPr>
      <dsp:spPr>
        <a:xfrm>
          <a:off x="438509" y="1751550"/>
          <a:ext cx="1368311" cy="109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Речевые нарушения 10%</a:t>
          </a:r>
          <a:endParaRPr lang="ru-RU" sz="1500" kern="1200" dirty="0" smtClean="0"/>
        </a:p>
      </dsp:txBody>
      <dsp:txXfrm>
        <a:off x="470570" y="1783611"/>
        <a:ext cx="1304189" cy="1030527"/>
      </dsp:txXfrm>
    </dsp:sp>
    <dsp:sp modelId="{7110ADBD-79CC-45E3-BEFA-F683BE45305C}">
      <dsp:nvSpPr>
        <dsp:cNvPr id="0" name=""/>
        <dsp:cNvSpPr/>
      </dsp:nvSpPr>
      <dsp:spPr>
        <a:xfrm rot="14363478">
          <a:off x="1830734" y="1677018"/>
          <a:ext cx="1972555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BDD48-6F75-4120-86CE-0787497F4169}">
      <dsp:nvSpPr>
        <dsp:cNvPr id="0" name=""/>
        <dsp:cNvSpPr/>
      </dsp:nvSpPr>
      <dsp:spPr>
        <a:xfrm>
          <a:off x="1630671" y="559388"/>
          <a:ext cx="1368311" cy="109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Умственная отсталость 5%</a:t>
          </a:r>
          <a:endParaRPr lang="ru-RU" sz="1500" kern="1200" dirty="0" smtClean="0"/>
        </a:p>
      </dsp:txBody>
      <dsp:txXfrm>
        <a:off x="1662732" y="591449"/>
        <a:ext cx="1304189" cy="1030527"/>
      </dsp:txXfrm>
    </dsp:sp>
    <dsp:sp modelId="{F535C679-AF06-4913-A9EC-E9BB3ECB0A0D}">
      <dsp:nvSpPr>
        <dsp:cNvPr id="0" name=""/>
        <dsp:cNvSpPr/>
      </dsp:nvSpPr>
      <dsp:spPr>
        <a:xfrm rot="16152009">
          <a:off x="3038419" y="1309454"/>
          <a:ext cx="1835483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FE04C-6AF1-4A66-852A-A8E1418552DA}">
      <dsp:nvSpPr>
        <dsp:cNvPr id="0" name=""/>
        <dsp:cNvSpPr/>
      </dsp:nvSpPr>
      <dsp:spPr>
        <a:xfrm>
          <a:off x="3259194" y="123027"/>
          <a:ext cx="1368311" cy="109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Опорно-двигательные нарушения 25%</a:t>
          </a:r>
          <a:endParaRPr lang="ru-RU" sz="1500" kern="1200" dirty="0" smtClean="0"/>
        </a:p>
      </dsp:txBody>
      <dsp:txXfrm>
        <a:off x="3291255" y="155088"/>
        <a:ext cx="1304189" cy="1030527"/>
      </dsp:txXfrm>
    </dsp:sp>
    <dsp:sp modelId="{99AE69BF-01DB-4264-9B10-02E63D8C682D}">
      <dsp:nvSpPr>
        <dsp:cNvPr id="0" name=""/>
        <dsp:cNvSpPr/>
      </dsp:nvSpPr>
      <dsp:spPr>
        <a:xfrm rot="17953296">
          <a:off x="4142224" y="1666571"/>
          <a:ext cx="1921327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5AFC2-DEBC-4A93-9FE6-DEC83CF64802}">
      <dsp:nvSpPr>
        <dsp:cNvPr id="0" name=""/>
        <dsp:cNvSpPr/>
      </dsp:nvSpPr>
      <dsp:spPr>
        <a:xfrm>
          <a:off x="4887717" y="559388"/>
          <a:ext cx="1368311" cy="109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Различные нарушения общего развития 20%</a:t>
          </a:r>
          <a:endParaRPr lang="ru-RU" sz="1500" kern="1200" dirty="0" smtClean="0"/>
        </a:p>
      </dsp:txBody>
      <dsp:txXfrm>
        <a:off x="4919778" y="591449"/>
        <a:ext cx="1304189" cy="1030527"/>
      </dsp:txXfrm>
    </dsp:sp>
    <dsp:sp modelId="{ECAF0A9D-0BB0-4B63-A183-6D78F78A51C1}">
      <dsp:nvSpPr>
        <dsp:cNvPr id="0" name=""/>
        <dsp:cNvSpPr/>
      </dsp:nvSpPr>
      <dsp:spPr>
        <a:xfrm rot="19767249">
          <a:off x="4845296" y="2544258"/>
          <a:ext cx="2061804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24928-CAAE-43A0-A3A7-3EAA502111F1}">
      <dsp:nvSpPr>
        <dsp:cNvPr id="0" name=""/>
        <dsp:cNvSpPr/>
      </dsp:nvSpPr>
      <dsp:spPr>
        <a:xfrm>
          <a:off x="6079878" y="1751550"/>
          <a:ext cx="1368311" cy="109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Нарушения слуха 15%</a:t>
          </a:r>
          <a:endParaRPr lang="ru-RU" sz="1500" kern="1200" dirty="0" smtClean="0"/>
        </a:p>
      </dsp:txBody>
      <dsp:txXfrm>
        <a:off x="6111939" y="1783611"/>
        <a:ext cx="1304189" cy="1030527"/>
      </dsp:txXfrm>
    </dsp:sp>
    <dsp:sp modelId="{0F5B26DD-B372-40F7-9BCD-F40BB75603E8}">
      <dsp:nvSpPr>
        <dsp:cNvPr id="0" name=""/>
        <dsp:cNvSpPr/>
      </dsp:nvSpPr>
      <dsp:spPr>
        <a:xfrm rot="21590238">
          <a:off x="5089182" y="3651846"/>
          <a:ext cx="2111217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BBD45-E570-4007-BF7B-A594ACF1F06E}">
      <dsp:nvSpPr>
        <dsp:cNvPr id="0" name=""/>
        <dsp:cNvSpPr/>
      </dsp:nvSpPr>
      <dsp:spPr>
        <a:xfrm>
          <a:off x="6516240" y="3380072"/>
          <a:ext cx="1368311" cy="109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Аутистический спектр 5%</a:t>
          </a:r>
          <a:endParaRPr lang="ru-RU" sz="1500" kern="1200" dirty="0" smtClean="0"/>
        </a:p>
      </dsp:txBody>
      <dsp:txXfrm>
        <a:off x="6548301" y="3412133"/>
        <a:ext cx="1304189" cy="1030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5196" y="1026544"/>
            <a:ext cx="7772400" cy="228506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</a:t>
            </a:r>
            <a:r>
              <a:rPr lang="ru-RU" sz="3600" b="1" dirty="0" smtClean="0">
                <a:solidFill>
                  <a:srgbClr val="7030A0"/>
                </a:solidFill>
              </a:rPr>
              <a:t>Дети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с умственной отсталостью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третьего года жизни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875005"/>
            <a:ext cx="6858000" cy="247135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Учитель-дефектолог Авдюкова С.О.</a:t>
            </a:r>
          </a:p>
          <a:p>
            <a:r>
              <a:rPr lang="ru-RU" dirty="0" smtClean="0"/>
              <a:t>СРП при ГБОУ «Центр «Дар»</a:t>
            </a:r>
          </a:p>
          <a:p>
            <a:r>
              <a:rPr lang="ru-RU" dirty="0" smtClean="0"/>
              <a:t>г.Реж</a:t>
            </a:r>
          </a:p>
          <a:p>
            <a:r>
              <a:rPr lang="ru-RU" dirty="0" smtClean="0"/>
              <a:t>22.11.2023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7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Авторы и источники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76" y="1407458"/>
            <a:ext cx="6883774" cy="5351929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Стребелева</a:t>
            </a:r>
            <a:r>
              <a:rPr lang="ru-RU" dirty="0" smtClean="0"/>
              <a:t> </a:t>
            </a:r>
            <a:r>
              <a:rPr lang="ru-RU" dirty="0"/>
              <a:t>Е.А. </a:t>
            </a:r>
            <a:r>
              <a:rPr lang="ru-RU" dirty="0" smtClean="0"/>
              <a:t>«Психолого-педагогическая </a:t>
            </a:r>
            <a:r>
              <a:rPr lang="ru-RU" dirty="0" err="1" smtClean="0"/>
              <a:t>диагностива</a:t>
            </a:r>
            <a:r>
              <a:rPr lang="ru-RU" dirty="0" smtClean="0"/>
              <a:t> развития детей раннего и дошкольного возраста»</a:t>
            </a:r>
          </a:p>
          <a:p>
            <a:r>
              <a:rPr lang="ru-RU" dirty="0" err="1" smtClean="0"/>
              <a:t>Мастюкова</a:t>
            </a:r>
            <a:r>
              <a:rPr lang="ru-RU" dirty="0" smtClean="0"/>
              <a:t> </a:t>
            </a:r>
            <a:r>
              <a:rPr lang="ru-RU" dirty="0"/>
              <a:t>Е.М. «Лечебная педагогика (ранний и дошкольный возраст): Советы педагогам и родителям по подготовке к обучению детей с проблемами в развитии» </a:t>
            </a:r>
            <a:r>
              <a:rPr lang="ru-RU" dirty="0" smtClean="0"/>
              <a:t>и </a:t>
            </a:r>
            <a:r>
              <a:rPr lang="ru-RU" dirty="0"/>
              <a:t>«Специальная педагогика: подготовка к обучению детей с особыми проблемами в развитии: ранний и дошкольный возраст»</a:t>
            </a:r>
            <a:endParaRPr lang="ru-RU" dirty="0" smtClean="0"/>
          </a:p>
          <a:p>
            <a:r>
              <a:rPr lang="ru-RU" dirty="0" err="1" smtClean="0"/>
              <a:t>Маллер</a:t>
            </a:r>
            <a:r>
              <a:rPr lang="ru-RU" dirty="0" smtClean="0"/>
              <a:t> </a:t>
            </a:r>
            <a:r>
              <a:rPr lang="ru-RU" dirty="0"/>
              <a:t>А.Р., </a:t>
            </a:r>
            <a:r>
              <a:rPr lang="ru-RU" dirty="0" err="1"/>
              <a:t>Цикото</a:t>
            </a:r>
            <a:r>
              <a:rPr lang="ru-RU" dirty="0"/>
              <a:t> Г.В. «Воспитание и обучение детей с </a:t>
            </a:r>
            <a:r>
              <a:rPr lang="ru-RU" dirty="0" smtClean="0"/>
              <a:t>тяжелой интеллектуальной </a:t>
            </a:r>
            <a:r>
              <a:rPr lang="ru-RU" dirty="0"/>
              <a:t>недостаточностью»</a:t>
            </a:r>
          </a:p>
        </p:txBody>
      </p:sp>
    </p:spTree>
    <p:extLst>
      <p:ext uri="{BB962C8B-B14F-4D97-AF65-F5344CB8AC3E}">
        <p14:creationId xmlns:p14="http://schemas.microsoft.com/office/powerpoint/2010/main" val="9201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5196" y="1026544"/>
            <a:ext cx="7772400" cy="228506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</a:t>
            </a:r>
            <a:r>
              <a:rPr lang="ru-RU" sz="3600" b="1" dirty="0" smtClean="0">
                <a:solidFill>
                  <a:srgbClr val="7030A0"/>
                </a:solidFill>
              </a:rPr>
              <a:t>Дети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с умственной отсталостью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третьего года жизни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875005"/>
            <a:ext cx="6858000" cy="247135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Учитель-дефектолог Авдюкова С.О.</a:t>
            </a:r>
          </a:p>
          <a:p>
            <a:r>
              <a:rPr lang="ru-RU" dirty="0" smtClean="0"/>
              <a:t>СРП при ГБОУ «Центр «Дар»</a:t>
            </a:r>
          </a:p>
          <a:p>
            <a:r>
              <a:rPr lang="ru-RU" dirty="0" err="1" smtClean="0"/>
              <a:t>г.Реж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6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305176"/>
              </p:ext>
            </p:extLst>
          </p:nvPr>
        </p:nvGraphicFramePr>
        <p:xfrm>
          <a:off x="628650" y="802257"/>
          <a:ext cx="7886700" cy="537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7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2941" y="393125"/>
            <a:ext cx="5925671" cy="543393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+mn-lt"/>
              </a:rPr>
              <a:t>Умственная отсталость (олигофрения) — стойкое необратимое нарушение интеллекта и поведения органического генеза, которое бывает врожденным и приобретенным (в возрасте до 3 лет).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>Термин </a:t>
            </a:r>
            <a:r>
              <a:rPr lang="ru-RU" sz="2800" dirty="0">
                <a:latin typeface="+mn-lt"/>
              </a:rPr>
              <a:t>«олигофрения» ввел Э. </a:t>
            </a:r>
            <a:r>
              <a:rPr lang="ru-RU" sz="2800" dirty="0" err="1">
                <a:latin typeface="+mn-lt"/>
              </a:rPr>
              <a:t>Крепелин</a:t>
            </a:r>
            <a:r>
              <a:rPr lang="ru-RU" sz="2800" dirty="0" smtClean="0">
                <a:latin typeface="+mn-lt"/>
              </a:rPr>
              <a:t>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Существует большое количество причин возникновения и развития умственной </a:t>
            </a:r>
            <a:r>
              <a:rPr lang="ru-RU" sz="2800" dirty="0" smtClean="0">
                <a:latin typeface="+mn-lt"/>
              </a:rPr>
              <a:t>отсталости: чаще </a:t>
            </a:r>
            <a:r>
              <a:rPr lang="ru-RU" sz="2800" dirty="0">
                <a:latin typeface="+mn-lt"/>
              </a:rPr>
              <a:t>всего </a:t>
            </a:r>
            <a:r>
              <a:rPr lang="ru-RU" sz="2800" dirty="0" smtClean="0">
                <a:latin typeface="+mn-lt"/>
              </a:rPr>
              <a:t>появляется </a:t>
            </a:r>
            <a:r>
              <a:rPr lang="ru-RU" sz="2800" dirty="0">
                <a:latin typeface="+mn-lt"/>
              </a:rPr>
              <a:t>из-за генетических нарушений или отягощенной наследственности.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8447" y="251011"/>
            <a:ext cx="6849035" cy="679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7030A0"/>
                </a:solidFill>
                <a:latin typeface="HelveticaNeueCyr"/>
              </a:rPr>
              <a:t>Симптомы и степени </a:t>
            </a:r>
            <a:r>
              <a:rPr lang="ru-RU" sz="2800" b="1" dirty="0" smtClean="0">
                <a:solidFill>
                  <a:srgbClr val="7030A0"/>
                </a:solidFill>
                <a:latin typeface="HelveticaNeueCyr"/>
              </a:rPr>
              <a:t>умственной отсталости</a:t>
            </a:r>
          </a:p>
          <a:p>
            <a:pPr algn="ctr" fontAlgn="base"/>
            <a:endParaRPr lang="ru-RU" sz="2800" b="1" dirty="0" smtClean="0">
              <a:solidFill>
                <a:srgbClr val="7030A0"/>
              </a:solidFill>
              <a:latin typeface="HelveticaNeueCyr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Во внимание нужно принимать: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внешние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признаки (м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икроцефалия, синдром Мебиуса,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              синдром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Ангельмана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и др.) 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психологические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симптомы;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динамику развития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800" b="1" dirty="0">
              <a:latin typeface="HelveticaNeueCyr"/>
            </a:endParaRPr>
          </a:p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проявления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развитие высших психических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памяти, интеллекта, внимания, воли и эмоций;</a:t>
            </a:r>
          </a:p>
          <a:p>
            <a:pPr marL="285750" indent="-285750" algn="ctr" fontAlgn="base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сниженная возможность абстракции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обобщения.</a:t>
            </a:r>
          </a:p>
          <a:p>
            <a:pPr marL="285750" indent="-285750" algn="ctr"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fontAlgn="base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 выделяют 4 степени умственной отсталости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Легкая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Умеренная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F71)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Тяжелая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72);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Глубокая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73).</a:t>
            </a:r>
          </a:p>
          <a:p>
            <a:pPr algn="ctr" fontAlgn="base"/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2" y="753035"/>
            <a:ext cx="7499534" cy="556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0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Изменения, возникающие при фетальном алкогольном синдроме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5" y="1825625"/>
            <a:ext cx="773435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8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14" y="365127"/>
            <a:ext cx="7614577" cy="5822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Дауна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69036" y="1154243"/>
            <a:ext cx="7674964" cy="5591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/>
              <a:t>Синдро́м</a:t>
            </a:r>
            <a:r>
              <a:rPr lang="ru-RU" sz="3200" dirty="0"/>
              <a:t> </a:t>
            </a:r>
            <a:r>
              <a:rPr lang="ru-RU" sz="3200" dirty="0" err="1"/>
              <a:t>Да́уна</a:t>
            </a:r>
            <a:r>
              <a:rPr lang="ru-RU" sz="3200" dirty="0"/>
              <a:t> (</a:t>
            </a:r>
            <a:r>
              <a:rPr lang="ru-RU" sz="3200" dirty="0" err="1"/>
              <a:t>трисоми́я</a:t>
            </a:r>
            <a:r>
              <a:rPr lang="ru-RU" sz="3200" dirty="0"/>
              <a:t> по хромосоме 21) — хромосомная болезнь, чаще всего вызванная тем, что хромосомы 21-й пары представлены тремя копиями вместо нормальных двух.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Существует </a:t>
            </a:r>
            <a:r>
              <a:rPr lang="ru-RU" sz="3200" dirty="0"/>
              <a:t>ещё две формы этого синдрома: </a:t>
            </a:r>
            <a:r>
              <a:rPr lang="ru-RU" sz="3200" dirty="0" err="1"/>
              <a:t>транслокация</a:t>
            </a:r>
            <a:r>
              <a:rPr lang="ru-RU" sz="3200" dirty="0"/>
              <a:t> хромосомы 21 на другие хромосомы (чаще — на 15, реже — на 14, ещё реже — на 21, 22 и Y-хромосому)</a:t>
            </a:r>
            <a:endParaRPr lang="ru-RU" sz="3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9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29F11"/>
                </a:solidFill>
              </a:rPr>
              <a:t>:</a:t>
            </a:r>
            <a:endParaRPr lang="ru-RU" sz="2800" dirty="0">
              <a:solidFill>
                <a:srgbClr val="729F1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75" y="1102660"/>
            <a:ext cx="6854362" cy="406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Развитие ребенка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 с синдромом Дауна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8756" y="1825625"/>
            <a:ext cx="6826593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В возрасте 16-19 месяцев:</a:t>
            </a:r>
          </a:p>
          <a:p>
            <a:r>
              <a:rPr lang="ru-RU" dirty="0" smtClean="0"/>
              <a:t>понимает простые поручения от взрослых и выполняет их сам или с чужой помощью;</a:t>
            </a:r>
          </a:p>
          <a:p>
            <a:r>
              <a:rPr lang="ru-RU" dirty="0" smtClean="0"/>
              <a:t>отдает взрослым предметы при просьбе;</a:t>
            </a:r>
          </a:p>
          <a:p>
            <a:r>
              <a:rPr lang="ru-RU" dirty="0" smtClean="0"/>
              <a:t>учится самостоятельно снимать одежду;</a:t>
            </a:r>
          </a:p>
          <a:p>
            <a:r>
              <a:rPr lang="ru-RU" dirty="0" smtClean="0"/>
              <a:t>сам умывается;</a:t>
            </a:r>
          </a:p>
          <a:p>
            <a:r>
              <a:rPr lang="ru-RU" dirty="0" smtClean="0"/>
              <a:t>умеет подниматься и спускаться по ступенькам с подстраховкой от взрослого.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1967</TotalTime>
  <Words>332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   Дети  с умственной отсталостью  третьего года жизни</vt:lpstr>
      <vt:lpstr>Презентация PowerPoint</vt:lpstr>
      <vt:lpstr>Умственная отсталость (олигофрения) — стойкое необратимое нарушение интеллекта и поведения органического генеза, которое бывает врожденным и приобретенным (в возрасте до 3 лет).   Термин «олигофрения» ввел Э. Крепелин.  Существует большое количество причин возникновения и развития умственной отсталости: чаще всего появляется из-за генетических нарушений или отягощенной наследственности.</vt:lpstr>
      <vt:lpstr>Презентация PowerPoint</vt:lpstr>
      <vt:lpstr>Презентация PowerPoint</vt:lpstr>
      <vt:lpstr>Изменения, возникающие при фетальном алкогольном синдроме </vt:lpstr>
      <vt:lpstr>Синдром Дауна</vt:lpstr>
      <vt:lpstr>:</vt:lpstr>
      <vt:lpstr>Развитие ребенка  с синдромом Дауна</vt:lpstr>
      <vt:lpstr>Авторы и источники</vt:lpstr>
      <vt:lpstr>      Дети  с умственной отсталостью  третьего года жизни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Света</cp:lastModifiedBy>
  <cp:revision>145</cp:revision>
  <dcterms:created xsi:type="dcterms:W3CDTF">2018-09-04T12:10:47Z</dcterms:created>
  <dcterms:modified xsi:type="dcterms:W3CDTF">2023-11-20T17:18:07Z</dcterms:modified>
</cp:coreProperties>
</file>