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Заголовок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0" name="Дата 9"/>
          <p:cNvSpPr>
            <a:spLocks noGrp="1"/>
          </p:cNvSpPr>
          <p:nvPr>
            <p:ph type="dt" sz="half" idx="10"/>
          </p:nvPr>
        </p:nvSpPr>
        <p:spPr>
          <a:xfrm>
            <a:off x="5562600" y="6509004"/>
            <a:ext cx="3002280" cy="274320"/>
          </a:xfrm>
        </p:spPr>
        <p:txBody>
          <a:bodyPr vert="horz" rtlCol="0"/>
          <a:lstStyle>
            <a:extLst/>
          </a:lstStyle>
          <a:p>
            <a:fld id="{DE38E80B-E583-405B-8B94-0446A08C1BDD}" type="datetimeFigureOut">
              <a:rPr lang="ru-RU" smtClean="0"/>
              <a:pPr/>
              <a:t>22.03.2019</a:t>
            </a:fld>
            <a:endParaRPr lang="ru-RU"/>
          </a:p>
        </p:txBody>
      </p:sp>
      <p:sp>
        <p:nvSpPr>
          <p:cNvPr id="11" name="Номер слайда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E724300F-A834-4DA9-A7E5-55481D2F27CE}" type="slidenum">
              <a:rPr lang="ru-RU" smtClean="0"/>
              <a:pPr/>
              <a:t>‹#›</a:t>
            </a:fld>
            <a:endParaRPr lang="ru-RU"/>
          </a:p>
        </p:txBody>
      </p:sp>
      <p:sp>
        <p:nvSpPr>
          <p:cNvPr id="12" name="Нижний колонтитул 11"/>
          <p:cNvSpPr>
            <a:spLocks noGrp="1"/>
          </p:cNvSpPr>
          <p:nvPr>
            <p:ph type="ftr" sz="quarter" idx="12"/>
          </p:nvPr>
        </p:nvSpPr>
        <p:spPr>
          <a:xfrm>
            <a:off x="1600200" y="6509004"/>
            <a:ext cx="3907464" cy="274320"/>
          </a:xfrm>
        </p:spPr>
        <p:txBody>
          <a:bodyPr vert="horz" rtlCol="0"/>
          <a:lstStyle>
            <a:extLst/>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DE38E80B-E583-405B-8B94-0446A08C1BDD}" type="datetimeFigureOut">
              <a:rPr lang="ru-RU" smtClean="0"/>
              <a:pPr/>
              <a:t>22.03.2019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724300F-A834-4DA9-A7E5-55481D2F27CE}"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lvl1pPr algn="l">
              <a:defRPr/>
            </a:lvl1pPr>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DE38E80B-E583-405B-8B94-0446A08C1BDD}" type="datetimeFigureOut">
              <a:rPr lang="ru-RU" smtClean="0"/>
              <a:pPr/>
              <a:t>22.03.2019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724300F-A834-4DA9-A7E5-55481D2F27CE}"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DE38E80B-E583-405B-8B94-0446A08C1BDD}" type="datetimeFigureOut">
              <a:rPr lang="ru-RU" smtClean="0"/>
              <a:pPr/>
              <a:t>22.03.2019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724300F-A834-4DA9-A7E5-55481D2F27CE}"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7" name="Прямоугольник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8" name="Дата 7"/>
          <p:cNvSpPr>
            <a:spLocks noGrp="1"/>
          </p:cNvSpPr>
          <p:nvPr>
            <p:ph type="dt" sz="half" idx="10"/>
          </p:nvPr>
        </p:nvSpPr>
        <p:spPr>
          <a:xfrm>
            <a:off x="5562600" y="6513670"/>
            <a:ext cx="3002280" cy="274320"/>
          </a:xfrm>
        </p:spPr>
        <p:txBody>
          <a:bodyPr vert="horz" rtlCol="0"/>
          <a:lstStyle>
            <a:extLst/>
          </a:lstStyle>
          <a:p>
            <a:fld id="{DE38E80B-E583-405B-8B94-0446A08C1BDD}" type="datetimeFigureOut">
              <a:rPr lang="ru-RU" smtClean="0"/>
              <a:pPr/>
              <a:t>22.03.2019</a:t>
            </a:fld>
            <a:endParaRPr lang="ru-RU"/>
          </a:p>
        </p:txBody>
      </p:sp>
      <p:sp>
        <p:nvSpPr>
          <p:cNvPr id="9" name="Номер слайда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E724300F-A834-4DA9-A7E5-55481D2F27CE}" type="slidenum">
              <a:rPr lang="ru-RU" smtClean="0"/>
              <a:pPr/>
              <a:t>‹#›</a:t>
            </a:fld>
            <a:endParaRPr lang="ru-RU"/>
          </a:p>
        </p:txBody>
      </p:sp>
      <p:sp>
        <p:nvSpPr>
          <p:cNvPr id="10" name="Нижний колонтитул 9"/>
          <p:cNvSpPr>
            <a:spLocks noGrp="1"/>
          </p:cNvSpPr>
          <p:nvPr>
            <p:ph type="ftr" sz="quarter" idx="12"/>
          </p:nvPr>
        </p:nvSpPr>
        <p:spPr>
          <a:xfrm>
            <a:off x="1600200" y="6513670"/>
            <a:ext cx="3907464" cy="274320"/>
          </a:xfrm>
        </p:spPr>
        <p:txBody>
          <a:bodyPr vert="horz" rtlCol="0"/>
          <a:lstStyle>
            <a:extLst/>
          </a:lstStyle>
          <a:p>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DE38E80B-E583-405B-8B94-0446A08C1BDD}" type="datetimeFigureOut">
              <a:rPr lang="ru-RU" smtClean="0"/>
              <a:pPr/>
              <a:t>22.03.2019</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a:xfrm>
            <a:off x="8641080" y="6514568"/>
            <a:ext cx="464288" cy="274320"/>
          </a:xfrm>
        </p:spPr>
        <p:txBody>
          <a:bodyPr/>
          <a:lstStyle>
            <a:extLst/>
          </a:lstStyle>
          <a:p>
            <a:fld id="{E724300F-A834-4DA9-A7E5-55481D2F27CE}" type="slidenum">
              <a:rPr lang="ru-RU" smtClean="0"/>
              <a:pPr/>
              <a:t>‹#›</a:t>
            </a:fld>
            <a:endParaRPr lang="ru-RU"/>
          </a:p>
        </p:txBody>
      </p:sp>
      <p:sp>
        <p:nvSpPr>
          <p:cNvPr id="10" name="Прямоугольник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Прямоугольник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Прямоугольник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Заголовок 1"/>
          <p:cNvSpPr>
            <a:spLocks noGrp="1"/>
          </p:cNvSpPr>
          <p:nvPr>
            <p:ph type="title"/>
          </p:nvPr>
        </p:nvSpPr>
        <p:spPr>
          <a:xfrm>
            <a:off x="457200" y="251948"/>
            <a:ext cx="8229600"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DE38E80B-E583-405B-8B94-0446A08C1BDD}" type="datetimeFigureOut">
              <a:rPr lang="ru-RU" smtClean="0"/>
              <a:pPr/>
              <a:t>22.03.2019</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a:xfrm>
            <a:off x="8641080" y="6514568"/>
            <a:ext cx="464288" cy="274320"/>
          </a:xfrm>
        </p:spPr>
        <p:txBody>
          <a:bodyPr/>
          <a:lstStyle>
            <a:extLst/>
          </a:lstStyle>
          <a:p>
            <a:fld id="{E724300F-A834-4DA9-A7E5-55481D2F27CE}"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3218"/>
            <a:ext cx="8229600"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DE38E80B-E583-405B-8B94-0446A08C1BDD}" type="datetimeFigureOut">
              <a:rPr lang="ru-RU" smtClean="0"/>
              <a:pPr/>
              <a:t>22.03.2019</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E724300F-A834-4DA9-A7E5-55481D2F27CE}" type="slidenum">
              <a:rPr lang="ru-RU" smtClean="0"/>
              <a:pPr/>
              <a:t>‹#›</a:t>
            </a:fld>
            <a:endParaRPr lang="ru-RU"/>
          </a:p>
        </p:txBody>
      </p:sp>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DE38E80B-E583-405B-8B94-0446A08C1BDD}" type="datetimeFigureOut">
              <a:rPr lang="ru-RU" smtClean="0"/>
              <a:pPr/>
              <a:t>22.03.2019</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E724300F-A834-4DA9-A7E5-55481D2F27CE}"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2"/>
      </p:bgRef>
    </p:bg>
    <p:spTree>
      <p:nvGrpSpPr>
        <p:cNvPr id="1" name=""/>
        <p:cNvGrpSpPr/>
        <p:nvPr/>
      </p:nvGrpSpPr>
      <p:grpSpPr>
        <a:xfrm>
          <a:off x="0" y="0"/>
          <a:ext cx="0" cy="0"/>
          <a:chOff x="0" y="0"/>
          <a:chExt cx="0" cy="0"/>
        </a:xfrm>
      </p:grpSpPr>
      <p:sp>
        <p:nvSpPr>
          <p:cNvPr id="8" name="Прямоугольник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963136" y="304800"/>
            <a:ext cx="3931920" cy="762000"/>
          </a:xfrm>
        </p:spPr>
        <p:txBody>
          <a:bodyPr anchor="b"/>
          <a:lstStyle>
            <a:lvl1pPr marL="0" algn="r">
              <a:buNone/>
              <a:defRPr sz="2000" b="1"/>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9" name="Дата 8"/>
          <p:cNvSpPr>
            <a:spLocks noGrp="1"/>
          </p:cNvSpPr>
          <p:nvPr>
            <p:ph type="dt" sz="half" idx="10"/>
          </p:nvPr>
        </p:nvSpPr>
        <p:spPr>
          <a:xfrm>
            <a:off x="5562600" y="6513670"/>
            <a:ext cx="3002280" cy="274320"/>
          </a:xfrm>
        </p:spPr>
        <p:txBody>
          <a:bodyPr vert="horz" rtlCol="0"/>
          <a:lstStyle>
            <a:extLst/>
          </a:lstStyle>
          <a:p>
            <a:fld id="{DE38E80B-E583-405B-8B94-0446A08C1BDD}" type="datetimeFigureOut">
              <a:rPr lang="ru-RU" smtClean="0"/>
              <a:pPr/>
              <a:t>22.03.2019</a:t>
            </a:fld>
            <a:endParaRPr lang="ru-RU"/>
          </a:p>
        </p:txBody>
      </p:sp>
      <p:sp>
        <p:nvSpPr>
          <p:cNvPr id="10" name="Номер слайда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E724300F-A834-4DA9-A7E5-55481D2F27CE}" type="slidenum">
              <a:rPr lang="ru-RU" smtClean="0"/>
              <a:pPr/>
              <a:t>‹#›</a:t>
            </a:fld>
            <a:endParaRPr lang="ru-RU"/>
          </a:p>
        </p:txBody>
      </p:sp>
      <p:sp>
        <p:nvSpPr>
          <p:cNvPr id="11" name="Нижний колонтитул 10"/>
          <p:cNvSpPr>
            <a:spLocks noGrp="1"/>
          </p:cNvSpPr>
          <p:nvPr>
            <p:ph type="ftr" sz="quarter" idx="12"/>
          </p:nvPr>
        </p:nvSpPr>
        <p:spPr>
          <a:xfrm>
            <a:off x="1600200" y="6513670"/>
            <a:ext cx="3907464" cy="274320"/>
          </a:xfrm>
        </p:spPr>
        <p:txBody>
          <a:bodyPr vert="horz" rtlCol="0"/>
          <a:lstStyle>
            <a:extLst/>
          </a:lstStyle>
          <a:p>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0443" y="4724400"/>
            <a:ext cx="5486400" cy="664536"/>
          </a:xfrm>
        </p:spPr>
        <p:txBody>
          <a:bodyPr anchor="b"/>
          <a:lstStyle>
            <a:lvl1pPr marL="0" algn="r">
              <a:buNone/>
              <a:defRPr sz="2000" b="1"/>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13" name="Рисунок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8" name="Дата 7"/>
          <p:cNvSpPr>
            <a:spLocks noGrp="1"/>
          </p:cNvSpPr>
          <p:nvPr>
            <p:ph type="dt" sz="half" idx="10"/>
          </p:nvPr>
        </p:nvSpPr>
        <p:spPr>
          <a:xfrm>
            <a:off x="5562600" y="6509004"/>
            <a:ext cx="3002280" cy="274320"/>
          </a:xfrm>
        </p:spPr>
        <p:txBody>
          <a:bodyPr vert="horz" rtlCol="0"/>
          <a:lstStyle>
            <a:extLst/>
          </a:lstStyle>
          <a:p>
            <a:fld id="{DE38E80B-E583-405B-8B94-0446A08C1BDD}" type="datetimeFigureOut">
              <a:rPr lang="ru-RU" smtClean="0"/>
              <a:pPr/>
              <a:t>22.03.2019</a:t>
            </a:fld>
            <a:endParaRPr lang="ru-RU"/>
          </a:p>
        </p:txBody>
      </p:sp>
      <p:sp>
        <p:nvSpPr>
          <p:cNvPr id="9" name="Номер слайда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E724300F-A834-4DA9-A7E5-55481D2F27CE}" type="slidenum">
              <a:rPr lang="ru-RU" smtClean="0"/>
              <a:pPr/>
              <a:t>‹#›</a:t>
            </a:fld>
            <a:endParaRPr lang="ru-RU"/>
          </a:p>
        </p:txBody>
      </p:sp>
      <p:sp>
        <p:nvSpPr>
          <p:cNvPr id="10" name="Нижний колонтитул 9"/>
          <p:cNvSpPr>
            <a:spLocks noGrp="1"/>
          </p:cNvSpPr>
          <p:nvPr>
            <p:ph type="ftr" sz="quarter" idx="12"/>
          </p:nvPr>
        </p:nvSpPr>
        <p:spPr>
          <a:xfrm>
            <a:off x="1600200" y="6509004"/>
            <a:ext cx="3907464" cy="274320"/>
          </a:xfrm>
        </p:spPr>
        <p:txBody>
          <a:bodyPr vert="horz" rtlCol="0"/>
          <a:lstStyle>
            <a:extLst/>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Нижний колонтитул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ru-RU"/>
          </a:p>
        </p:txBody>
      </p:sp>
      <p:sp>
        <p:nvSpPr>
          <p:cNvPr id="14" name="Дата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DE38E80B-E583-405B-8B94-0446A08C1BDD}" type="datetimeFigureOut">
              <a:rPr lang="ru-RU" smtClean="0"/>
              <a:pPr/>
              <a:t>22.03.2019</a:t>
            </a:fld>
            <a:endParaRPr lang="ru-RU"/>
          </a:p>
        </p:txBody>
      </p:sp>
      <p:sp>
        <p:nvSpPr>
          <p:cNvPr id="23" name="Номер слайда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E724300F-A834-4DA9-A7E5-55481D2F27CE}" type="slidenum">
              <a:rPr lang="ru-RU" smtClean="0"/>
              <a:pPr/>
              <a:t>‹#›</a:t>
            </a:fld>
            <a:endParaRPr lang="ru-RU"/>
          </a:p>
        </p:txBody>
      </p:sp>
      <p:sp>
        <p:nvSpPr>
          <p:cNvPr id="22" name="Заголовок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pandia.ru/text/category/vzaimootnoshenie/" TargetMode="External"/><Relationship Id="rId2" Type="http://schemas.openxmlformats.org/officeDocument/2006/relationships/hyperlink" Target="http://pandia.ru/text/category/frustratciya/"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4234" y="381001"/>
            <a:ext cx="8229600" cy="1391815"/>
          </a:xfrm>
        </p:spPr>
        <p:txBody>
          <a:bodyPr>
            <a:noAutofit/>
          </a:bodyPr>
          <a:lstStyle/>
          <a:p>
            <a:pPr algn="ctr"/>
            <a:r>
              <a:rPr lang="ru-RU" sz="1600" dirty="0" smtClean="0">
                <a:latin typeface="Times New Roman" pitchFamily="18" charset="0"/>
                <a:cs typeface="Times New Roman" pitchFamily="18" charset="0"/>
              </a:rPr>
              <a:t>Министерство общего и профессионального образования Свердловской области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государственное бюджетное общеобразовательное учреждение Свердловской области, реализующее адаптированные основные общеобразовательные программы,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«Центр «Дар»</a:t>
            </a: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endParaRPr lang="ru-RU" sz="2000"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1187624" y="2819400"/>
            <a:ext cx="7506210" cy="1752600"/>
          </a:xfrm>
        </p:spPr>
        <p:txBody>
          <a:bodyPr>
            <a:noAutofit/>
          </a:bodyPr>
          <a:lstStyle/>
          <a:p>
            <a:pPr algn="ctr"/>
            <a:r>
              <a:rPr lang="ru-RU" sz="2800" dirty="0" smtClean="0">
                <a:latin typeface="Times New Roman" pitchFamily="18" charset="0"/>
                <a:cs typeface="Times New Roman" pitchFamily="18" charset="0"/>
              </a:rPr>
              <a:t>Игры и упражнения для детей младшего школьного возраста с СДВГ, агрессивностью, тревожностью, замкнутостью.</a:t>
            </a:r>
          </a:p>
          <a:p>
            <a:pPr algn="ctr"/>
            <a:endParaRPr lang="ru-RU" sz="2800" dirty="0" smtClean="0">
              <a:latin typeface="Times New Roman" pitchFamily="18" charset="0"/>
              <a:cs typeface="Times New Roman" pitchFamily="18" charset="0"/>
            </a:endParaRPr>
          </a:p>
          <a:p>
            <a:r>
              <a:rPr lang="ru-RU" sz="2000" dirty="0" smtClean="0">
                <a:latin typeface="Times New Roman" pitchFamily="18" charset="0"/>
                <a:cs typeface="Times New Roman" pitchFamily="18" charset="0"/>
              </a:rPr>
              <a:t>Педагог – психолог </a:t>
            </a:r>
          </a:p>
          <a:p>
            <a:r>
              <a:rPr lang="ru-RU" sz="2000" dirty="0" smtClean="0">
                <a:latin typeface="Times New Roman" pitchFamily="18" charset="0"/>
                <a:cs typeface="Times New Roman" pitchFamily="18" charset="0"/>
              </a:rPr>
              <a:t>Ивакина Н.А</a:t>
            </a:r>
          </a:p>
          <a:p>
            <a:pPr algn="ctr"/>
            <a:endParaRPr lang="ru-RU" sz="2000" dirty="0" smtClean="0">
              <a:latin typeface="Times New Roman" pitchFamily="18" charset="0"/>
              <a:cs typeface="Times New Roman" pitchFamily="18" charset="0"/>
            </a:endParaRPr>
          </a:p>
          <a:p>
            <a:pPr algn="ctr"/>
            <a:endParaRPr lang="ru-RU" sz="2000" dirty="0" smtClean="0">
              <a:latin typeface="Times New Roman" pitchFamily="18" charset="0"/>
              <a:cs typeface="Times New Roman" pitchFamily="18" charset="0"/>
            </a:endParaRPr>
          </a:p>
          <a:p>
            <a:pPr algn="ctr"/>
            <a:endParaRPr lang="ru-RU" sz="2000" dirty="0" smtClean="0">
              <a:latin typeface="Times New Roman" pitchFamily="18" charset="0"/>
              <a:cs typeface="Times New Roman" pitchFamily="18" charset="0"/>
            </a:endParaRPr>
          </a:p>
          <a:p>
            <a:pPr algn="ctr"/>
            <a:r>
              <a:rPr lang="ru-RU" sz="2000" dirty="0" smtClean="0">
                <a:latin typeface="Times New Roman" pitchFamily="18" charset="0"/>
                <a:cs typeface="Times New Roman" pitchFamily="18" charset="0"/>
              </a:rPr>
              <a:t>Г. Реж 2019</a:t>
            </a:r>
            <a:endParaRPr lang="ru-RU" sz="2000"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Признаки невнимательности.</a:t>
            </a:r>
            <a:endParaRPr lang="ru-RU" dirty="0"/>
          </a:p>
        </p:txBody>
      </p:sp>
      <p:sp>
        <p:nvSpPr>
          <p:cNvPr id="3" name="Содержимое 2"/>
          <p:cNvSpPr>
            <a:spLocks noGrp="1"/>
          </p:cNvSpPr>
          <p:nvPr>
            <p:ph idx="1"/>
          </p:nvPr>
        </p:nvSpPr>
        <p:spPr/>
        <p:txBody>
          <a:bodyPr>
            <a:normAutofit fontScale="55000" lnSpcReduction="20000"/>
          </a:bodyPr>
          <a:lstStyle/>
          <a:p>
            <a:pPr lvl="0"/>
            <a:r>
              <a:rPr lang="ru-RU" dirty="0" smtClean="0"/>
              <a:t>Не удерживает внимание на деталях. В работе допускает большое количество ошибок из-за небрежности и легкомыслия.</a:t>
            </a:r>
          </a:p>
          <a:p>
            <a:pPr lvl="0"/>
            <a:r>
              <a:rPr lang="ru-RU" dirty="0" smtClean="0"/>
              <a:t>Легко отвлекается.</a:t>
            </a:r>
          </a:p>
          <a:p>
            <a:pPr lvl="0"/>
            <a:r>
              <a:rPr lang="ru-RU" dirty="0" smtClean="0"/>
              <a:t>С трудом сосредоточивает внимание при игре и выполнении заданий.</a:t>
            </a:r>
          </a:p>
          <a:p>
            <a:pPr lvl="0"/>
            <a:r>
              <a:rPr lang="ru-RU" dirty="0" smtClean="0"/>
              <a:t>Не слушает речь, обращенную к нему.</a:t>
            </a:r>
          </a:p>
          <a:p>
            <a:pPr lvl="0"/>
            <a:r>
              <a:rPr lang="ru-RU" dirty="0" smtClean="0"/>
              <a:t>Не в состоянии довести до конца выполнение задания, сделать домашнюю работу. Не может придерживаться инструкции.</a:t>
            </a:r>
          </a:p>
          <a:p>
            <a:pPr lvl="0"/>
            <a:r>
              <a:rPr lang="ru-RU" dirty="0" smtClean="0"/>
              <a:t>Испытывает трудности в выполнении самостоятельной работы. Нуждается в руководстве и контроле со стороны взрослого.</a:t>
            </a:r>
          </a:p>
          <a:p>
            <a:pPr lvl="0"/>
            <a:r>
              <a:rPr lang="ru-RU" dirty="0" smtClean="0"/>
              <a:t>Сопротивляется выполнению заданий, которые требуют длительного умственного напряжения: домашних заданий, задач учителя или психолога. Избегает такой работы под разными поводами, выказывает недовольство.</a:t>
            </a:r>
          </a:p>
          <a:p>
            <a:pPr lvl="0"/>
            <a:r>
              <a:rPr lang="ru-RU" dirty="0" smtClean="0"/>
              <a:t>Часто теряет вещи.</a:t>
            </a:r>
          </a:p>
          <a:p>
            <a:pPr lvl="0"/>
            <a:r>
              <a:rPr lang="ru-RU" dirty="0" smtClean="0"/>
              <a:t>В повседневной деятельности проявляет забывчивость и рассеянность.</a:t>
            </a:r>
          </a:p>
          <a:p>
            <a:r>
              <a:rPr lang="ru-RU" dirty="0" smtClean="0"/>
              <a:t/>
            </a:r>
            <a:br>
              <a:rPr lang="ru-RU" dirty="0" smtClean="0"/>
            </a:b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3536"/>
            <a:ext cx="8229600" cy="2311368"/>
          </a:xfrm>
        </p:spPr>
        <p:txBody>
          <a:bodyPr>
            <a:normAutofit fontScale="90000"/>
          </a:bodyPr>
          <a:lstStyle/>
          <a:p>
            <a:pPr algn="ctr"/>
            <a:r>
              <a:rPr lang="ru-RU" sz="3600" b="1" dirty="0" smtClean="0">
                <a:latin typeface="Times New Roman" pitchFamily="18" charset="0"/>
                <a:cs typeface="Times New Roman" pitchFamily="18" charset="0"/>
              </a:rPr>
              <a:t>Признаки импульсивности и </a:t>
            </a:r>
            <a:r>
              <a:rPr lang="ru-RU" sz="3600" b="1" dirty="0" err="1" smtClean="0">
                <a:latin typeface="Times New Roman" pitchFamily="18" charset="0"/>
                <a:cs typeface="Times New Roman" pitchFamily="18" charset="0"/>
              </a:rPr>
              <a:t>гиперактивности</a:t>
            </a:r>
            <a:r>
              <a:rPr lang="ru-RU" sz="3600" b="1" dirty="0" smtClean="0">
                <a:latin typeface="Times New Roman" pitchFamily="18" charset="0"/>
                <a:cs typeface="Times New Roman" pitchFamily="18" charset="0"/>
              </a:rPr>
              <a:t>. </a:t>
            </a:r>
            <a:r>
              <a:rPr lang="ru-RU" sz="3600" dirty="0" smtClean="0">
                <a:latin typeface="Times New Roman" pitchFamily="18" charset="0"/>
                <a:cs typeface="Times New Roman" pitchFamily="18" charset="0"/>
              </a:rPr>
              <a:t/>
            </a:r>
            <a:br>
              <a:rPr lang="ru-RU" sz="3600" dirty="0" smtClean="0">
                <a:latin typeface="Times New Roman" pitchFamily="18" charset="0"/>
                <a:cs typeface="Times New Roman" pitchFamily="18" charset="0"/>
              </a:rPr>
            </a:b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55000" lnSpcReduction="20000"/>
          </a:bodyPr>
          <a:lstStyle/>
          <a:p>
            <a:pPr lvl="0"/>
            <a:r>
              <a:rPr lang="ru-RU" dirty="0" smtClean="0"/>
              <a:t>Совершает большое количество ненужных движений. Не может спокойно сидеть на стуле. Вертится, совершает движения, стопами, кистями, головой.</a:t>
            </a:r>
          </a:p>
          <a:p>
            <a:pPr lvl="0"/>
            <a:r>
              <a:rPr lang="ru-RU" dirty="0" smtClean="0"/>
              <a:t>Не может сидеть или оставаться на месте в ситуациях, когда это делать необходимо – на уроке, на концерте, в транспорте.</a:t>
            </a:r>
          </a:p>
          <a:p>
            <a:pPr lvl="0"/>
            <a:r>
              <a:rPr lang="ru-RU" dirty="0" smtClean="0"/>
              <a:t>Проявляет необдуманную двигательную активность в ситуациях, когда это недопустимо. Встает, бегает, крутится, без спросу берет вещи, пытается куда-то забраться.</a:t>
            </a:r>
          </a:p>
          <a:p>
            <a:pPr lvl="0"/>
            <a:r>
              <a:rPr lang="ru-RU" dirty="0" smtClean="0"/>
              <a:t>Не может спокойно играть.</a:t>
            </a:r>
          </a:p>
          <a:p>
            <a:pPr lvl="0"/>
            <a:r>
              <a:rPr lang="ru-RU" dirty="0" smtClean="0"/>
              <a:t>Чрезмерно подвижен.</a:t>
            </a:r>
          </a:p>
          <a:p>
            <a:pPr lvl="0"/>
            <a:r>
              <a:rPr lang="ru-RU" dirty="0" smtClean="0"/>
              <a:t>Излишне болтлив.</a:t>
            </a:r>
          </a:p>
          <a:p>
            <a:pPr lvl="0"/>
            <a:r>
              <a:rPr lang="ru-RU" dirty="0" smtClean="0"/>
              <a:t>Отвечает, не дослушав вопрос до конца. Не задумывается перед тем, как дать ответ.</a:t>
            </a:r>
          </a:p>
          <a:p>
            <a:pPr lvl="0"/>
            <a:r>
              <a:rPr lang="ru-RU" dirty="0" smtClean="0"/>
              <a:t>Нетерпелив. С трудом дожидается своей очереди.</a:t>
            </a:r>
          </a:p>
          <a:p>
            <a:pPr lvl="0"/>
            <a:r>
              <a:rPr lang="ru-RU" dirty="0" smtClean="0"/>
              <a:t>Мешает окружающим, пристает к людям. Вмешивается в игру или беседу.</a:t>
            </a:r>
          </a:p>
          <a:p>
            <a:r>
              <a:rPr lang="ru-RU" dirty="0" smtClean="0"/>
              <a:t>Строго говоря, диагностика СДВГ основывается на субъективном мнении специалиста и его личном опыте. Поэтому, если родители не согласны с диагнозом, то имеет смысл обратиться к другому неврологу или психиатру, который специализируется на данной проблеме.</a:t>
            </a:r>
            <a:br>
              <a:rPr lang="ru-RU" dirty="0" smtClean="0"/>
            </a:br>
            <a:endParaRPr lang="ru-RU" dirty="0" smtClean="0"/>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Игры и упражнения.</a:t>
            </a:r>
            <a:endParaRPr lang="ru-RU" dirty="0"/>
          </a:p>
        </p:txBody>
      </p:sp>
      <p:sp>
        <p:nvSpPr>
          <p:cNvPr id="3" name="Содержимое 2"/>
          <p:cNvSpPr>
            <a:spLocks noGrp="1"/>
          </p:cNvSpPr>
          <p:nvPr>
            <p:ph idx="1"/>
          </p:nvPr>
        </p:nvSpPr>
        <p:spPr/>
        <p:txBody>
          <a:bodyPr>
            <a:normAutofit fontScale="47500" lnSpcReduction="20000"/>
          </a:bodyPr>
          <a:lstStyle/>
          <a:p>
            <a:pPr lvl="0"/>
            <a:r>
              <a:rPr lang="ru-RU" b="1" dirty="0" smtClean="0">
                <a:latin typeface="Times New Roman" pitchFamily="18" charset="0"/>
                <a:cs typeface="Times New Roman" pitchFamily="18" charset="0"/>
              </a:rPr>
              <a:t>Игровая терапия</a:t>
            </a:r>
            <a:endParaRPr lang="ru-RU"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В форме игры приятной для ребенка, происходит формирование усидчивости и внимательности, обучению контроля </a:t>
            </a:r>
            <a:r>
              <a:rPr lang="ru-RU" dirty="0" err="1" smtClean="0">
                <a:latin typeface="Times New Roman" pitchFamily="18" charset="0"/>
                <a:cs typeface="Times New Roman" pitchFamily="18" charset="0"/>
              </a:rPr>
              <a:t>гиперактивности</a:t>
            </a:r>
            <a:r>
              <a:rPr lang="ru-RU" dirty="0" smtClean="0">
                <a:latin typeface="Times New Roman" pitchFamily="18" charset="0"/>
                <a:cs typeface="Times New Roman" pitchFamily="18" charset="0"/>
              </a:rPr>
              <a:t> и повышенной эмоциональности.</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Психолог индивидуально подбирает набор игр с учетом симптомов СДВГ. При этом он может изменять их правила, если ребенку слишком легко или тяжело.</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Игровая терапия на первых порах проводится индивидуально, затем может стать групповой или семейной. Также игры могут быть «домашним заданием», или проводится учителем во время пятиминутки на уроке.</a:t>
            </a:r>
            <a:br>
              <a:rPr lang="ru-RU" dirty="0" smtClean="0">
                <a:latin typeface="Times New Roman" pitchFamily="18" charset="0"/>
                <a:cs typeface="Times New Roman" pitchFamily="18" charset="0"/>
              </a:rPr>
            </a:br>
            <a:endParaRPr lang="ru-RU" dirty="0" smtClean="0">
              <a:latin typeface="Times New Roman" pitchFamily="18" charset="0"/>
              <a:cs typeface="Times New Roman" pitchFamily="18" charset="0"/>
            </a:endParaRPr>
          </a:p>
          <a:p>
            <a:pPr lvl="0"/>
            <a:r>
              <a:rPr lang="ru-RU" b="1" dirty="0" smtClean="0">
                <a:latin typeface="Times New Roman" pitchFamily="18" charset="0"/>
                <a:cs typeface="Times New Roman" pitchFamily="18" charset="0"/>
              </a:rPr>
              <a:t>Игры на развитие внимания.</a:t>
            </a:r>
            <a:r>
              <a:rPr lang="ru-RU" dirty="0" smtClean="0">
                <a:latin typeface="Times New Roman" pitchFamily="18" charset="0"/>
                <a:cs typeface="Times New Roman" pitchFamily="18" charset="0"/>
              </a:rPr>
              <a:t> Найди 5 отличий на картинке. Определи запах. Определи предмет на ощупь с закрытыми глазами. Испорченный телефон.</a:t>
            </a:r>
          </a:p>
          <a:p>
            <a:pPr lvl="0"/>
            <a:r>
              <a:rPr lang="ru-RU" b="1" dirty="0" smtClean="0">
                <a:latin typeface="Times New Roman" pitchFamily="18" charset="0"/>
                <a:cs typeface="Times New Roman" pitchFamily="18" charset="0"/>
              </a:rPr>
              <a:t>Игры на развитие усидчивости и борьбу с расторможенностью</a:t>
            </a:r>
            <a:r>
              <a:rPr lang="ru-RU" dirty="0" smtClean="0">
                <a:latin typeface="Times New Roman" pitchFamily="18" charset="0"/>
                <a:cs typeface="Times New Roman" pitchFamily="18" charset="0"/>
              </a:rPr>
              <a:t>. Прятки. Молчанка. Рассортируй предметы по цвету/размеру/форме.</a:t>
            </a:r>
          </a:p>
          <a:p>
            <a:pPr lvl="0"/>
            <a:r>
              <a:rPr lang="ru-RU" b="1" dirty="0" smtClean="0">
                <a:latin typeface="Times New Roman" pitchFamily="18" charset="0"/>
                <a:cs typeface="Times New Roman" pitchFamily="18" charset="0"/>
              </a:rPr>
              <a:t>Игры на контроль двигательной активности.</a:t>
            </a:r>
            <a:r>
              <a:rPr lang="ru-RU" dirty="0" smtClean="0">
                <a:latin typeface="Times New Roman" pitchFamily="18" charset="0"/>
                <a:cs typeface="Times New Roman" pitchFamily="18" charset="0"/>
              </a:rPr>
              <a:t> Перебрасывание мяча с заданным темпом, который постепенно увеличивается. Сиамские близнецы, когда дети в паре, обнимая друг друга за талию, должны выполнять задания – похлопать в ладоши, пробежаться.</a:t>
            </a:r>
          </a:p>
          <a:p>
            <a:pPr lvl="0"/>
            <a:r>
              <a:rPr lang="ru-RU" b="1" dirty="0" smtClean="0">
                <a:latin typeface="Times New Roman" pitchFamily="18" charset="0"/>
                <a:cs typeface="Times New Roman" pitchFamily="18" charset="0"/>
              </a:rPr>
              <a:t>Игры на снятие мышечных зажимов и эмоционального напряжения</a:t>
            </a:r>
            <a:r>
              <a:rPr lang="ru-RU" dirty="0" smtClean="0">
                <a:latin typeface="Times New Roman" pitchFamily="18" charset="0"/>
                <a:cs typeface="Times New Roman" pitchFamily="18" charset="0"/>
              </a:rPr>
              <a:t>. Направлены на физическое и эмоциональное расслабление ребенка. «Шалтай-болтай» на поочередное расслабление различных групп мышц.</a:t>
            </a:r>
          </a:p>
          <a:p>
            <a:pPr lvl="0"/>
            <a:r>
              <a:rPr lang="ru-RU" b="1" dirty="0" smtClean="0">
                <a:latin typeface="Times New Roman" pitchFamily="18" charset="0"/>
                <a:cs typeface="Times New Roman" pitchFamily="18" charset="0"/>
              </a:rPr>
              <a:t>Игры на развитие памяти и преодоление импульсивности.</a:t>
            </a:r>
            <a:r>
              <a:rPr lang="ru-RU" dirty="0" smtClean="0">
                <a:latin typeface="Times New Roman" pitchFamily="18" charset="0"/>
                <a:cs typeface="Times New Roman" pitchFamily="18" charset="0"/>
              </a:rPr>
              <a:t> «Говори!» - ведущий задает простые вопросы. Но отвечать на них можно только после команды «Говори!», перед которой он делает паузу в несколько секунд.</a:t>
            </a:r>
          </a:p>
          <a:p>
            <a:pPr lvl="0"/>
            <a:r>
              <a:rPr lang="ru-RU" b="1" dirty="0" smtClean="0">
                <a:latin typeface="Times New Roman" pitchFamily="18" charset="0"/>
                <a:cs typeface="Times New Roman" pitchFamily="18" charset="0"/>
              </a:rPr>
              <a:t>Компьютерные игры,</a:t>
            </a:r>
            <a:r>
              <a:rPr lang="ru-RU" dirty="0" smtClean="0">
                <a:latin typeface="Times New Roman" pitchFamily="18" charset="0"/>
                <a:cs typeface="Times New Roman" pitchFamily="18" charset="0"/>
              </a:rPr>
              <a:t> которые одновременно развивают усидчивость, внимание и сдержанность.</a:t>
            </a: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8229600" cy="5767853"/>
          </a:xfrm>
        </p:spPr>
        <p:txBody>
          <a:bodyPr>
            <a:noAutofit/>
          </a:bodyPr>
          <a:lstStyle/>
          <a:p>
            <a:pPr lvl="0"/>
            <a:r>
              <a:rPr lang="ru-RU" sz="1600" b="1" dirty="0" err="1" smtClean="0">
                <a:latin typeface="Times New Roman" pitchFamily="18" charset="0"/>
                <a:cs typeface="Times New Roman" pitchFamily="18" charset="0"/>
              </a:rPr>
              <a:t>Арт-терапия</a:t>
            </a:r>
            <a:endParaRPr lang="ru-RU" sz="1600" dirty="0" smtClean="0">
              <a:latin typeface="Times New Roman" pitchFamily="18" charset="0"/>
              <a:cs typeface="Times New Roman" pitchFamily="18" charset="0"/>
            </a:endParaRPr>
          </a:p>
          <a:p>
            <a:r>
              <a:rPr lang="ru-RU" sz="1600" dirty="0" smtClean="0">
                <a:latin typeface="Times New Roman" pitchFamily="18" charset="0"/>
                <a:cs typeface="Times New Roman" pitchFamily="18" charset="0"/>
              </a:rPr>
              <a:t>Занятие различными видами искусства снижает утомление и тревожность, освобождает от негативных эмоций, улучшает адаптацию, позволяет реализовать таланты и поднять самооценку ребенка. Помогает развить внутренний контроль и усидчивость, улучшает взаимоотношения между ребенком и родителем или психологом.</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Интерпретируя результаты работы ребенка, психолог получает представление о его внутреннем мире, душевных конфликтах и проблемах.</a:t>
            </a:r>
            <a:br>
              <a:rPr lang="ru-RU" sz="1600" dirty="0" smtClean="0">
                <a:latin typeface="Times New Roman" pitchFamily="18" charset="0"/>
                <a:cs typeface="Times New Roman" pitchFamily="18" charset="0"/>
              </a:rPr>
            </a:br>
            <a:endParaRPr lang="ru-RU" sz="1600" dirty="0" smtClean="0">
              <a:latin typeface="Times New Roman" pitchFamily="18" charset="0"/>
              <a:cs typeface="Times New Roman" pitchFamily="18" charset="0"/>
            </a:endParaRPr>
          </a:p>
          <a:p>
            <a:pPr lvl="0"/>
            <a:r>
              <a:rPr lang="ru-RU" sz="1600" b="1" dirty="0" smtClean="0">
                <a:latin typeface="Times New Roman" pitchFamily="18" charset="0"/>
                <a:cs typeface="Times New Roman" pitchFamily="18" charset="0"/>
              </a:rPr>
              <a:t>Рисование</a:t>
            </a:r>
            <a:r>
              <a:rPr lang="ru-RU" sz="1600" dirty="0" smtClean="0">
                <a:latin typeface="Times New Roman" pitchFamily="18" charset="0"/>
                <a:cs typeface="Times New Roman" pitchFamily="18" charset="0"/>
              </a:rPr>
              <a:t> цветными карандашами, пальчиковыми красками или акварелью. Используются листы бумаги разного размера. Сюжет рисунка ребенок может выбирать сам или психолог может предложить тему – «В школе», «Моя семья».</a:t>
            </a:r>
          </a:p>
          <a:p>
            <a:pPr lvl="0"/>
            <a:r>
              <a:rPr lang="ru-RU" sz="1600" b="1" dirty="0" smtClean="0">
                <a:latin typeface="Times New Roman" pitchFamily="18" charset="0"/>
                <a:cs typeface="Times New Roman" pitchFamily="18" charset="0"/>
              </a:rPr>
              <a:t>Песочная терапия</a:t>
            </a:r>
            <a:r>
              <a:rPr lang="ru-RU" sz="1600" dirty="0" smtClean="0">
                <a:latin typeface="Times New Roman" pitchFamily="18" charset="0"/>
                <a:cs typeface="Times New Roman" pitchFamily="18" charset="0"/>
              </a:rPr>
              <a:t>. Необходима песочница с чистым, увлажненным песком и набор разнообразных формочек, включающий человеческие фигурки, транспорт, домики и т.д. Ребенок сам решает, что именно он хочет воспроизвести. Часто он обыгрывает сюжеты, которые его бессознательно беспокоят, но он не может донести это до взрослых.</a:t>
            </a:r>
          </a:p>
          <a:p>
            <a:pPr lvl="0"/>
            <a:r>
              <a:rPr lang="ru-RU" sz="1600" b="1" dirty="0" smtClean="0">
                <a:latin typeface="Times New Roman" pitchFamily="18" charset="0"/>
                <a:cs typeface="Times New Roman" pitchFamily="18" charset="0"/>
              </a:rPr>
              <a:t>Лепка из глины или пластилина. </a:t>
            </a:r>
            <a:r>
              <a:rPr lang="ru-RU" sz="1600" dirty="0" smtClean="0">
                <a:latin typeface="Times New Roman" pitchFamily="18" charset="0"/>
                <a:cs typeface="Times New Roman" pitchFamily="18" charset="0"/>
              </a:rPr>
              <a:t>Ребенок лепит из пластилина фигурки на заданную тему – веселые животные, мой друг, мой домашний питомец. занятия способствуют развитию мелкой моторики и функций мозга.</a:t>
            </a:r>
          </a:p>
          <a:p>
            <a:pPr lvl="0"/>
            <a:r>
              <a:rPr lang="ru-RU" sz="1600" b="1" dirty="0" smtClean="0">
                <a:latin typeface="Times New Roman" pitchFamily="18" charset="0"/>
                <a:cs typeface="Times New Roman" pitchFamily="18" charset="0"/>
              </a:rPr>
              <a:t>Слушанье музыки и игра на музыкальных инструментах. </a:t>
            </a:r>
            <a:r>
              <a:rPr lang="ru-RU" sz="1600" dirty="0" smtClean="0">
                <a:latin typeface="Times New Roman" pitchFamily="18" charset="0"/>
                <a:cs typeface="Times New Roman" pitchFamily="18" charset="0"/>
              </a:rPr>
              <a:t>Для девочек рекомендована ритмичная танцевальная музыка, а для мальчиков – маршеобразная. Музыка снимает эмоциональное напряжение, повышает усидчивость и внимание.</a:t>
            </a:r>
          </a:p>
          <a:p>
            <a:r>
              <a:rPr lang="ru-RU" sz="1600" dirty="0" smtClean="0">
                <a:latin typeface="Times New Roman" pitchFamily="18" charset="0"/>
                <a:cs typeface="Times New Roman" pitchFamily="18" charset="0"/>
              </a:rPr>
              <a:t>Эффективность </a:t>
            </a:r>
            <a:r>
              <a:rPr lang="ru-RU" sz="1600" dirty="0" err="1" smtClean="0">
                <a:latin typeface="Times New Roman" pitchFamily="18" charset="0"/>
                <a:cs typeface="Times New Roman" pitchFamily="18" charset="0"/>
              </a:rPr>
              <a:t>арт-терапии</a:t>
            </a:r>
            <a:r>
              <a:rPr lang="ru-RU" sz="1600" dirty="0" smtClean="0">
                <a:latin typeface="Times New Roman" pitchFamily="18" charset="0"/>
                <a:cs typeface="Times New Roman" pitchFamily="18" charset="0"/>
              </a:rPr>
              <a:t> – средняя. Она является вспомогательным методом. Может использоваться для установления контакта с ребенком или для отдыха.</a:t>
            </a:r>
            <a:br>
              <a:rPr lang="ru-RU" sz="1600" dirty="0" smtClean="0">
                <a:latin typeface="Times New Roman" pitchFamily="18" charset="0"/>
                <a:cs typeface="Times New Roman" pitchFamily="18" charset="0"/>
              </a:rPr>
            </a:br>
            <a:endParaRPr lang="ru-RU" sz="16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Агрессия в младшем школьном возрасте.</a:t>
            </a:r>
            <a:endParaRPr lang="ru-RU" dirty="0"/>
          </a:p>
        </p:txBody>
      </p:sp>
      <p:sp>
        <p:nvSpPr>
          <p:cNvPr id="3" name="Содержимое 2"/>
          <p:cNvSpPr>
            <a:spLocks noGrp="1"/>
          </p:cNvSpPr>
          <p:nvPr>
            <p:ph idx="1"/>
          </p:nvPr>
        </p:nvSpPr>
        <p:spPr/>
        <p:txBody>
          <a:bodyPr>
            <a:normAutofit fontScale="62500" lnSpcReduction="20000"/>
          </a:bodyPr>
          <a:lstStyle/>
          <a:p>
            <a:r>
              <a:rPr lang="ru-RU" b="1" dirty="0" smtClean="0"/>
              <a:t>Агрессия</a:t>
            </a:r>
            <a:r>
              <a:rPr lang="ru-RU" dirty="0" smtClean="0"/>
              <a:t> – проявление агрессивности в деструктивных действиях, целью которых является нанесение вреда тому или иному лицу.</a:t>
            </a:r>
          </a:p>
          <a:p>
            <a:r>
              <a:rPr lang="ru-RU" dirty="0" smtClean="0"/>
              <a:t>Агрессивность – свойство личности, заключающееся в готовности и предпочтении использования насильственных средств для реализации своих целей.</a:t>
            </a:r>
          </a:p>
          <a:p>
            <a:r>
              <a:rPr lang="ru-RU" dirty="0" smtClean="0"/>
              <a:t>Агрессивное поведение чаще всего понимается как мотивированные внешние действия, нарушающие нормы и правила сосуществования, наносящие вред, причиняющие боль и страдания людям. Однако при работе с агрессивным поведением необходимо помнить и о других аспектах проявления агрессии. Эмоциональный компонент агрессивного состояния – это чувства, и прежде всего гнев. Но не всегда агрессия сопровождается гневом и не всякий гнев приводит к агрессии. Эмоциональные переживания недоброжелательности, злости, мстительности также часто сопровождают агрессивные действия, но они далеко не всегда приводят к агрессии.</a:t>
            </a: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Виды агрессии:</a:t>
            </a:r>
            <a:endParaRPr lang="ru-RU" dirty="0"/>
          </a:p>
        </p:txBody>
      </p:sp>
      <p:sp>
        <p:nvSpPr>
          <p:cNvPr id="3" name="Содержимое 2"/>
          <p:cNvSpPr>
            <a:spLocks noGrp="1"/>
          </p:cNvSpPr>
          <p:nvPr>
            <p:ph idx="1"/>
          </p:nvPr>
        </p:nvSpPr>
        <p:spPr/>
        <p:txBody>
          <a:bodyPr>
            <a:normAutofit fontScale="70000" lnSpcReduction="20000"/>
          </a:bodyPr>
          <a:lstStyle/>
          <a:p>
            <a:r>
              <a:rPr lang="ru-RU" dirty="0" smtClean="0"/>
              <a:t>- физическая – проявляющаяся в конкретных физических действиях, направленных против какого-либо лица, либо наносящие вред предметам (ребенок дерется, кусается, ломает, швыряет предметы и т.п.)</a:t>
            </a:r>
          </a:p>
          <a:p>
            <a:r>
              <a:rPr lang="ru-RU" dirty="0" smtClean="0"/>
              <a:t>- вербальная – выражающаяся в словесной форме (ребенок кричит, угрожает, оскорбляет других)</a:t>
            </a:r>
          </a:p>
          <a:p>
            <a:r>
              <a:rPr lang="ru-RU" dirty="0" smtClean="0"/>
              <a:t>- косвенная – непрямая агрессия (ребенок сплетничает, ябедничает, провоцирует сверстников, и т.п.).</a:t>
            </a:r>
          </a:p>
          <a:p>
            <a:r>
              <a:rPr lang="ru-RU" dirty="0" smtClean="0"/>
              <a:t>Кроме того, при подавлении проявления агрессии и в некоторых других случаях агрессия может быть направлена на самого себя (</a:t>
            </a:r>
            <a:r>
              <a:rPr lang="ru-RU" dirty="0" err="1" smtClean="0"/>
              <a:t>аутоагрессия</a:t>
            </a:r>
            <a:r>
              <a:rPr lang="ru-RU" dirty="0" smtClean="0"/>
              <a:t>) – она выражается в нанесении себе вреда (</a:t>
            </a:r>
            <a:r>
              <a:rPr lang="ru-RU" dirty="0" err="1" smtClean="0"/>
              <a:t>обкусывании</a:t>
            </a:r>
            <a:r>
              <a:rPr lang="ru-RU" dirty="0" smtClean="0"/>
              <a:t> ногтей, выдирании волос, частом </a:t>
            </a:r>
            <a:r>
              <a:rPr lang="ru-RU" dirty="0" err="1" smtClean="0"/>
              <a:t>травмировании</a:t>
            </a:r>
            <a:r>
              <a:rPr lang="ru-RU" dirty="0" smtClean="0"/>
              <a:t> и т.п.).</a:t>
            </a:r>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3600" dirty="0" smtClean="0">
                <a:latin typeface="Times New Roman" pitchFamily="18" charset="0"/>
                <a:cs typeface="Times New Roman" pitchFamily="18" charset="0"/>
              </a:rPr>
              <a:t>Факторы ,обусловливающие появление</a:t>
            </a:r>
            <a:br>
              <a:rPr lang="ru-RU" sz="3600" dirty="0" smtClean="0">
                <a:latin typeface="Times New Roman" pitchFamily="18" charset="0"/>
                <a:cs typeface="Times New Roman" pitchFamily="18" charset="0"/>
              </a:rPr>
            </a:br>
            <a:r>
              <a:rPr lang="ru-RU" sz="3600" dirty="0" smtClean="0">
                <a:latin typeface="Times New Roman" pitchFamily="18" charset="0"/>
                <a:cs typeface="Times New Roman" pitchFamily="18" charset="0"/>
              </a:rPr>
              <a:t>агрессивного поведения.</a:t>
            </a:r>
            <a:endParaRPr lang="ru-RU" sz="3600"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47500" lnSpcReduction="20000"/>
          </a:bodyPr>
          <a:lstStyle/>
          <a:p>
            <a:r>
              <a:rPr lang="ru-RU" sz="3400" dirty="0" smtClean="0">
                <a:latin typeface="Times New Roman" pitchFamily="18" charset="0"/>
                <a:cs typeface="Times New Roman" pitchFamily="18" charset="0"/>
              </a:rPr>
              <a:t>• индивидуальный фактор – психобиологические предпосылки асоциального поведения, которые затрудняют адаптацию ребенка в обществе;</a:t>
            </a:r>
          </a:p>
          <a:p>
            <a:r>
              <a:rPr lang="ru-RU" sz="3400" i="1" dirty="0" smtClean="0">
                <a:latin typeface="Times New Roman" pitchFamily="18" charset="0"/>
                <a:cs typeface="Times New Roman" pitchFamily="18" charset="0"/>
              </a:rPr>
              <a:t>• </a:t>
            </a:r>
            <a:r>
              <a:rPr lang="ru-RU" sz="3400" dirty="0" smtClean="0">
                <a:latin typeface="Times New Roman" pitchFamily="18" charset="0"/>
                <a:cs typeface="Times New Roman" pitchFamily="18" charset="0"/>
              </a:rPr>
              <a:t>психолого-педагогический фактор – дефекты школьного и семейного воспитания;</a:t>
            </a:r>
          </a:p>
          <a:p>
            <a:r>
              <a:rPr lang="ru-RU" sz="3400" dirty="0" smtClean="0">
                <a:latin typeface="Times New Roman" pitchFamily="18" charset="0"/>
                <a:cs typeface="Times New Roman" pitchFamily="18" charset="0"/>
              </a:rPr>
              <a:t>• социально-психологический фактор – неблагоприятные особенности взаимодействия ребенка с ближайшим окружением в семье, на улице, в коллективе сверстников;</a:t>
            </a:r>
          </a:p>
          <a:p>
            <a:r>
              <a:rPr lang="ru-RU" sz="3400" dirty="0" smtClean="0">
                <a:latin typeface="Times New Roman" pitchFamily="18" charset="0"/>
                <a:cs typeface="Times New Roman" pitchFamily="18" charset="0"/>
              </a:rPr>
              <a:t>• личностный фактор – активно-избирательное отношение ребенка к предпочитаемой среде общения, к нормам и ценностям своего окружения, к педагогическим воздействиям семьи, школы, общественности, а также личные ценностные ориентации и личная способность к саморегулированию поведения;</a:t>
            </a:r>
          </a:p>
          <a:p>
            <a:r>
              <a:rPr lang="ru-RU" sz="3400" dirty="0" smtClean="0">
                <a:latin typeface="Times New Roman" pitchFamily="18" charset="0"/>
                <a:cs typeface="Times New Roman" pitchFamily="18" charset="0"/>
              </a:rPr>
              <a:t>• социальный фактор</a:t>
            </a:r>
            <a:r>
              <a:rPr lang="ru-RU" sz="3400" i="1" dirty="0" smtClean="0">
                <a:latin typeface="Times New Roman" pitchFamily="18" charset="0"/>
                <a:cs typeface="Times New Roman" pitchFamily="18" charset="0"/>
              </a:rPr>
              <a:t>,</a:t>
            </a:r>
            <a:r>
              <a:rPr lang="ru-RU" sz="3400" dirty="0" smtClean="0">
                <a:latin typeface="Times New Roman" pitchFamily="18" charset="0"/>
                <a:cs typeface="Times New Roman" pitchFamily="18" charset="0"/>
              </a:rPr>
              <a:t> определяющийся социально-экономическими условиями.</a:t>
            </a:r>
          </a:p>
          <a:p>
            <a:r>
              <a:rPr lang="ru-RU" sz="3400" dirty="0" smtClean="0">
                <a:latin typeface="Times New Roman" pitchFamily="18" charset="0"/>
                <a:cs typeface="Times New Roman" pitchFamily="18" charset="0"/>
              </a:rPr>
              <a:t>Уровень агрессивности детей может меняться в зависимости от ситуации, но иногда агрессивность принимает устойчивые формы. Причин тому много: положение ребенка в коллективе, отношение к нему сверстников, взаимодействие с учителями и родителями. Стойкая агрессивность детей проявляется в, частности, в том, что порой они иначе, чем другие, понимают поведение окружающих, интерпретируя его как враждебное.</a:t>
            </a:r>
          </a:p>
          <a:p>
            <a:r>
              <a:rPr lang="ru-RU" sz="3400" dirty="0" smtClean="0">
                <a:latin typeface="Times New Roman" pitchFamily="18" charset="0"/>
                <a:cs typeface="Times New Roman" pitchFamily="18" charset="0"/>
              </a:rPr>
              <a:t>К агрессии больше склонны мальчики. Она входит в мужской стереотип поведения, который культивируется в семье и в средствах массовой информации. Однако в настоящее время и у девочек все чаще и чаще встречаются проявления различных форм агрессии.</a:t>
            </a:r>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Причины агрессивного поведения:</a:t>
            </a:r>
            <a:endParaRPr lang="ru-RU" dirty="0"/>
          </a:p>
        </p:txBody>
      </p:sp>
      <p:sp>
        <p:nvSpPr>
          <p:cNvPr id="3" name="Содержимое 2"/>
          <p:cNvSpPr>
            <a:spLocks noGrp="1"/>
          </p:cNvSpPr>
          <p:nvPr>
            <p:ph idx="1"/>
          </p:nvPr>
        </p:nvSpPr>
        <p:spPr/>
        <p:txBody>
          <a:bodyPr/>
          <a:lstStyle/>
          <a:p>
            <a:pPr fontAlgn="base"/>
            <a:r>
              <a:rPr lang="ru-RU" dirty="0" smtClean="0"/>
              <a:t>1) стремление привлечь к себе внимание сверстников;</a:t>
            </a:r>
          </a:p>
          <a:p>
            <a:pPr fontAlgn="base"/>
            <a:r>
              <a:rPr lang="ru-RU" dirty="0" smtClean="0"/>
              <a:t>2) стремление быть главным;</a:t>
            </a:r>
          </a:p>
          <a:p>
            <a:pPr fontAlgn="base"/>
            <a:r>
              <a:rPr lang="ru-RU" dirty="0" smtClean="0"/>
              <a:t>3) защита и месть;</a:t>
            </a:r>
          </a:p>
          <a:p>
            <a:pPr fontAlgn="base"/>
            <a:r>
              <a:rPr lang="ru-RU" dirty="0" smtClean="0"/>
              <a:t>4) ущемление достоинства другого с целью подчеркивания собственного превосходства.</a:t>
            </a:r>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3536"/>
            <a:ext cx="8229600" cy="871208"/>
          </a:xfrm>
        </p:spPr>
        <p:txBody>
          <a:bodyPr/>
          <a:lstStyle/>
          <a:p>
            <a:pPr algn="ctr"/>
            <a:r>
              <a:rPr lang="ru-RU" dirty="0" smtClean="0"/>
              <a:t>Игры и упражнения:</a:t>
            </a:r>
            <a:endParaRPr lang="ru-RU" dirty="0"/>
          </a:p>
        </p:txBody>
      </p:sp>
      <p:sp>
        <p:nvSpPr>
          <p:cNvPr id="3" name="Содержимое 2"/>
          <p:cNvSpPr>
            <a:spLocks noGrp="1"/>
          </p:cNvSpPr>
          <p:nvPr>
            <p:ph idx="1"/>
          </p:nvPr>
        </p:nvSpPr>
        <p:spPr>
          <a:xfrm>
            <a:off x="457200" y="1124744"/>
            <a:ext cx="8229600" cy="5733256"/>
          </a:xfrm>
        </p:spPr>
        <p:txBody>
          <a:bodyPr>
            <a:normAutofit fontScale="25000" lnSpcReduction="20000"/>
          </a:bodyPr>
          <a:lstStyle/>
          <a:p>
            <a:r>
              <a:rPr lang="ru-RU" sz="5600" dirty="0" smtClean="0">
                <a:latin typeface="Times New Roman" pitchFamily="18" charset="0"/>
                <a:cs typeface="Times New Roman" pitchFamily="18" charset="0"/>
              </a:rPr>
              <a:t>"</a:t>
            </a:r>
            <a:r>
              <a:rPr lang="ru-RU" sz="5600" dirty="0" err="1" smtClean="0">
                <a:latin typeface="Times New Roman" pitchFamily="18" charset="0"/>
                <a:cs typeface="Times New Roman" pitchFamily="18" charset="0"/>
              </a:rPr>
              <a:t>Обзывалки</a:t>
            </a:r>
            <a:r>
              <a:rPr lang="ru-RU" sz="5600" dirty="0" smtClean="0">
                <a:latin typeface="Times New Roman" pitchFamily="18" charset="0"/>
                <a:cs typeface="Times New Roman" pitchFamily="18" charset="0"/>
              </a:rPr>
              <a:t>"</a:t>
            </a:r>
            <a:endParaRPr lang="ru-RU" sz="5600" b="1" dirty="0" smtClean="0">
              <a:latin typeface="Times New Roman" pitchFamily="18" charset="0"/>
              <a:cs typeface="Times New Roman" pitchFamily="18" charset="0"/>
            </a:endParaRPr>
          </a:p>
          <a:p>
            <a:r>
              <a:rPr lang="ru-RU" sz="5600" i="1" dirty="0" smtClean="0">
                <a:latin typeface="Times New Roman" pitchFamily="18" charset="0"/>
                <a:cs typeface="Times New Roman" pitchFamily="18" charset="0"/>
              </a:rPr>
              <a:t>Цель: снять вербальную агрессию, помочь детям выплеснуть гнев в приемлемой форме.</a:t>
            </a:r>
            <a:r>
              <a:rPr lang="ru-RU" sz="5600" dirty="0" smtClean="0">
                <a:latin typeface="Times New Roman" pitchFamily="18" charset="0"/>
                <a:cs typeface="Times New Roman" pitchFamily="18" charset="0"/>
              </a:rPr>
              <a:t/>
            </a:r>
            <a:br>
              <a:rPr lang="ru-RU" sz="5600" dirty="0" smtClean="0">
                <a:latin typeface="Times New Roman" pitchFamily="18" charset="0"/>
                <a:cs typeface="Times New Roman" pitchFamily="18" charset="0"/>
              </a:rPr>
            </a:br>
            <a:r>
              <a:rPr lang="ru-RU" sz="5600" dirty="0" smtClean="0">
                <a:latin typeface="Times New Roman" pitchFamily="18" charset="0"/>
                <a:cs typeface="Times New Roman" pitchFamily="18" charset="0"/>
              </a:rPr>
              <a:t>Скажите детям следующее: "Ребята, передавая мяч по кругу, давайте называть друг друга разными необидными словами (заранее обговаривается условие, какими </a:t>
            </a:r>
            <a:r>
              <a:rPr lang="ru-RU" sz="5600" dirty="0" err="1" smtClean="0">
                <a:latin typeface="Times New Roman" pitchFamily="18" charset="0"/>
                <a:cs typeface="Times New Roman" pitchFamily="18" charset="0"/>
              </a:rPr>
              <a:t>обзывалками</a:t>
            </a:r>
            <a:r>
              <a:rPr lang="ru-RU" sz="5600" dirty="0" smtClean="0">
                <a:latin typeface="Times New Roman" pitchFamily="18" charset="0"/>
                <a:cs typeface="Times New Roman" pitchFamily="18" charset="0"/>
              </a:rPr>
              <a:t> можно пользоваться. Это могут быть названия овощей, фруктов, грибов или мебели). Каждое обращение должно начинаться со слов: "А ты, ..., морковка!" Помните, что это игра, поэтому обижаться друг на друга не будем. В заключительном круге обязательно следует сказать своему соседу что-нибудь приятное, например: " А ты, .... солнышко!" Игра полезна не только для агрессивных, но и для обидчивых детей. Следует проводить ее в быстром темпе, предупредив детей, что это только игра и обижаться друг на друга не стоит.</a:t>
            </a:r>
          </a:p>
          <a:p>
            <a:r>
              <a:rPr lang="ru-RU" sz="5600" dirty="0" smtClean="0">
                <a:latin typeface="Times New Roman" pitchFamily="18" charset="0"/>
                <a:cs typeface="Times New Roman" pitchFamily="18" charset="0"/>
              </a:rPr>
              <a:t>"Два барана"</a:t>
            </a:r>
            <a:endParaRPr lang="ru-RU" sz="5600" b="1" dirty="0" smtClean="0">
              <a:latin typeface="Times New Roman" pitchFamily="18" charset="0"/>
              <a:cs typeface="Times New Roman" pitchFamily="18" charset="0"/>
            </a:endParaRPr>
          </a:p>
          <a:p>
            <a:r>
              <a:rPr lang="ru-RU" sz="5600" i="1" dirty="0" smtClean="0">
                <a:latin typeface="Times New Roman" pitchFamily="18" charset="0"/>
                <a:cs typeface="Times New Roman" pitchFamily="18" charset="0"/>
              </a:rPr>
              <a:t>Цель: снять невербальную агрессию, предоставить ребенку возможность "легальным образом" выплеснуть гнев, снять излишнее эмоциональное и мышечное напряжение, направить энергию детей в нужное русло.</a:t>
            </a:r>
            <a:r>
              <a:rPr lang="ru-RU" sz="5600" dirty="0" smtClean="0">
                <a:latin typeface="Times New Roman" pitchFamily="18" charset="0"/>
                <a:cs typeface="Times New Roman" pitchFamily="18" charset="0"/>
              </a:rPr>
              <a:t/>
            </a:r>
            <a:br>
              <a:rPr lang="ru-RU" sz="5600" dirty="0" smtClean="0">
                <a:latin typeface="Times New Roman" pitchFamily="18" charset="0"/>
                <a:cs typeface="Times New Roman" pitchFamily="18" charset="0"/>
              </a:rPr>
            </a:br>
            <a:r>
              <a:rPr lang="ru-RU" sz="5600" dirty="0" smtClean="0">
                <a:latin typeface="Times New Roman" pitchFamily="18" charset="0"/>
                <a:cs typeface="Times New Roman" pitchFamily="18" charset="0"/>
              </a:rPr>
              <a:t>Педагог (родитель)</a:t>
            </a:r>
            <a:r>
              <a:rPr lang="ru-RU" sz="5600" dirty="0" smtClean="0">
                <a:latin typeface="Times New Roman" pitchFamily="18" charset="0"/>
                <a:cs typeface="Times New Roman" pitchFamily="18" charset="0"/>
              </a:rPr>
              <a:t> </a:t>
            </a:r>
            <a:r>
              <a:rPr lang="ru-RU" sz="5600" dirty="0" smtClean="0">
                <a:latin typeface="Times New Roman" pitchFamily="18" charset="0"/>
                <a:cs typeface="Times New Roman" pitchFamily="18" charset="0"/>
              </a:rPr>
              <a:t>разбивает детей на пары и читает текст: "Рано-рано два барана повстречались на мосту". Участники игры, широко расставив ноги, склонив вперед туловище, упираются ладонями и лбами друг в друга. Задача — противостоять друг другу, не сдвигаясь с места, как можно дольше. Можно издавать звуки "</a:t>
            </a:r>
            <a:r>
              <a:rPr lang="ru-RU" sz="5600" dirty="0" err="1" smtClean="0">
                <a:latin typeface="Times New Roman" pitchFamily="18" charset="0"/>
                <a:cs typeface="Times New Roman" pitchFamily="18" charset="0"/>
              </a:rPr>
              <a:t>Бе-е-е</a:t>
            </a:r>
            <a:r>
              <a:rPr lang="ru-RU" sz="5600" dirty="0" smtClean="0">
                <a:latin typeface="Times New Roman" pitchFamily="18" charset="0"/>
                <a:cs typeface="Times New Roman" pitchFamily="18" charset="0"/>
              </a:rPr>
              <a:t>". Необходимо соблюдать "технику безопасности", внимательно следить, чтобы "бараны" не расшибли себе лбы.</a:t>
            </a:r>
          </a:p>
          <a:p>
            <a:r>
              <a:rPr lang="ru-RU" sz="5600" dirty="0" smtClean="0">
                <a:latin typeface="Times New Roman" pitchFamily="18" charset="0"/>
                <a:cs typeface="Times New Roman" pitchFamily="18" charset="0"/>
              </a:rPr>
              <a:t>"</a:t>
            </a:r>
            <a:r>
              <a:rPr lang="ru-RU" sz="5600" dirty="0" err="1" smtClean="0">
                <a:latin typeface="Times New Roman" pitchFamily="18" charset="0"/>
                <a:cs typeface="Times New Roman" pitchFamily="18" charset="0"/>
              </a:rPr>
              <a:t>Тух-тиби-дух</a:t>
            </a:r>
            <a:r>
              <a:rPr lang="ru-RU" sz="5600" dirty="0" smtClean="0">
                <a:latin typeface="Times New Roman" pitchFamily="18" charset="0"/>
                <a:cs typeface="Times New Roman" pitchFamily="18" charset="0"/>
              </a:rPr>
              <a:t>"</a:t>
            </a:r>
            <a:endParaRPr lang="ru-RU" sz="5600" b="1" dirty="0" smtClean="0">
              <a:latin typeface="Times New Roman" pitchFamily="18" charset="0"/>
              <a:cs typeface="Times New Roman" pitchFamily="18" charset="0"/>
            </a:endParaRPr>
          </a:p>
          <a:p>
            <a:r>
              <a:rPr lang="ru-RU" sz="5600" i="1" dirty="0" smtClean="0">
                <a:latin typeface="Times New Roman" pitchFamily="18" charset="0"/>
                <a:cs typeface="Times New Roman" pitchFamily="18" charset="0"/>
              </a:rPr>
              <a:t>Цель: снятие негативных настроений и восстановление сил.</a:t>
            </a:r>
            <a:r>
              <a:rPr lang="ru-RU" sz="5600" dirty="0" smtClean="0">
                <a:latin typeface="Times New Roman" pitchFamily="18" charset="0"/>
                <a:cs typeface="Times New Roman" pitchFamily="18" charset="0"/>
              </a:rPr>
              <a:t/>
            </a:r>
            <a:br>
              <a:rPr lang="ru-RU" sz="5600" dirty="0" smtClean="0">
                <a:latin typeface="Times New Roman" pitchFamily="18" charset="0"/>
                <a:cs typeface="Times New Roman" pitchFamily="18" charset="0"/>
              </a:rPr>
            </a:br>
            <a:r>
              <a:rPr lang="ru-RU" sz="5600" dirty="0" smtClean="0">
                <a:latin typeface="Times New Roman" pitchFamily="18" charset="0"/>
                <a:cs typeface="Times New Roman" pitchFamily="18" charset="0"/>
              </a:rPr>
              <a:t>"Я сообщу вам по секрету особое слово. Это волшебное заклинание против плохого настроения, против обид и разочарований.. Чтобы оно подействовало по-настоящему, необходимо сделать следующее. Сейчас вы начнете ходить по комнате, ни с кем не разговаривая. Как только вам захочется поговорить, остановитесь напротив одного из участников, посмотрите ему в глаза и трижды, сердито-пресердито произнесите волшебное слово: "</a:t>
            </a:r>
            <a:r>
              <a:rPr lang="ru-RU" sz="5600" dirty="0" err="1" smtClean="0">
                <a:latin typeface="Times New Roman" pitchFamily="18" charset="0"/>
                <a:cs typeface="Times New Roman" pitchFamily="18" charset="0"/>
              </a:rPr>
              <a:t>Тух-тиби-дух</a:t>
            </a:r>
            <a:r>
              <a:rPr lang="ru-RU" sz="5600" dirty="0" smtClean="0">
                <a:latin typeface="Times New Roman" pitchFamily="18" charset="0"/>
                <a:cs typeface="Times New Roman" pitchFamily="18" charset="0"/>
              </a:rPr>
              <a:t>". Затем продолжайте ходить по комнате. Время от времени останавливайтесь перед кем-либо и снова сердито-пресердито произносите это волшебное слово.</a:t>
            </a:r>
            <a:br>
              <a:rPr lang="ru-RU" sz="5600" dirty="0" smtClean="0">
                <a:latin typeface="Times New Roman" pitchFamily="18" charset="0"/>
                <a:cs typeface="Times New Roman" pitchFamily="18" charset="0"/>
              </a:rPr>
            </a:br>
            <a:r>
              <a:rPr lang="ru-RU" sz="5600" dirty="0" smtClean="0">
                <a:latin typeface="Times New Roman" pitchFamily="18" charset="0"/>
                <a:cs typeface="Times New Roman" pitchFamily="18" charset="0"/>
              </a:rPr>
              <a:t/>
            </a:r>
            <a:br>
              <a:rPr lang="ru-RU" sz="5600" dirty="0" smtClean="0">
                <a:latin typeface="Times New Roman" pitchFamily="18" charset="0"/>
                <a:cs typeface="Times New Roman" pitchFamily="18" charset="0"/>
              </a:rPr>
            </a:br>
            <a:r>
              <a:rPr lang="ru-RU" sz="5600" dirty="0" smtClean="0">
                <a:latin typeface="Times New Roman" pitchFamily="18" charset="0"/>
                <a:cs typeface="Times New Roman" pitchFamily="18" charset="0"/>
              </a:rPr>
              <a:t>Чтобы волшебное слово подействовало, необходимо говорить его не в пустоту, а глядя в глаза человека, стоящего перед вами. В этой игре заложен комичный парадокс. Хотя дети должны произносить слово "</a:t>
            </a:r>
            <a:r>
              <a:rPr lang="ru-RU" sz="5600" dirty="0" err="1" smtClean="0">
                <a:latin typeface="Times New Roman" pitchFamily="18" charset="0"/>
                <a:cs typeface="Times New Roman" pitchFamily="18" charset="0"/>
              </a:rPr>
              <a:t>Тух-тиби-дух</a:t>
            </a:r>
            <a:r>
              <a:rPr lang="ru-RU" sz="5600" dirty="0" smtClean="0">
                <a:latin typeface="Times New Roman" pitchFamily="18" charset="0"/>
                <a:cs typeface="Times New Roman" pitchFamily="18" charset="0"/>
              </a:rPr>
              <a:t>" сердито, через некоторое время они не могут не смеяться</a:t>
            </a:r>
            <a:r>
              <a:rPr lang="ru-RU" sz="4300" dirty="0" smtClean="0">
                <a:latin typeface="Times New Roman" pitchFamily="18" charset="0"/>
                <a:cs typeface="Times New Roman" pitchFamily="18" charset="0"/>
              </a:rPr>
              <a:t>.</a:t>
            </a:r>
          </a:p>
          <a:p>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39552" y="260648"/>
            <a:ext cx="8229600" cy="6336704"/>
          </a:xfrm>
        </p:spPr>
        <p:txBody>
          <a:bodyPr>
            <a:normAutofit fontScale="47500" lnSpcReduction="20000"/>
          </a:bodyPr>
          <a:lstStyle/>
          <a:p>
            <a:r>
              <a:rPr lang="ru-RU" dirty="0" smtClean="0"/>
              <a:t>"Попроси игрушку" — вербальный вариант</a:t>
            </a:r>
            <a:endParaRPr lang="ru-RU" b="1" dirty="0" smtClean="0"/>
          </a:p>
          <a:p>
            <a:r>
              <a:rPr lang="ru-RU" i="1" dirty="0" smtClean="0"/>
              <a:t>Цель: обучить детей эффективным способам общения.</a:t>
            </a:r>
            <a:r>
              <a:rPr lang="ru-RU" dirty="0" smtClean="0"/>
              <a:t/>
            </a:r>
            <a:br>
              <a:rPr lang="ru-RU" dirty="0" smtClean="0"/>
            </a:br>
            <a:r>
              <a:rPr lang="ru-RU" dirty="0" smtClean="0"/>
              <a:t>Группа делится на пары, один из участников пары (участник 1) берёт в руки какой-либо предмет, например, игрушку, тетрадь, карандаш и т. д. Другой участник (</a:t>
            </a:r>
            <a:r>
              <a:rPr lang="ru-RU" dirty="0" err="1" smtClean="0"/>
              <a:t>участник</a:t>
            </a:r>
            <a:r>
              <a:rPr lang="ru-RU" dirty="0" smtClean="0"/>
              <a:t> 2) должен попросить этот предмет. Инструкция участнику 1:" Ты держишь в руках игрушку (тетрадь, карандаш), которая очень нужна тебе, но она нужна и твоему приятелю. Он будет у тебя ее просить. Постарайся оставить игрушку у себя и отдать ее только в том случае, если тебе действительно захочется это сделать". Инструкция участнику 2: "Подбирая нужные слова, постарайся попросить игрушку так, чтобы тебе ее отдали". Затем участники 1 и 2 меняются ролями.</a:t>
            </a:r>
          </a:p>
          <a:p>
            <a:r>
              <a:rPr lang="ru-RU" dirty="0" smtClean="0"/>
              <a:t>"Попроси игрушку" — невербальный вариант</a:t>
            </a:r>
            <a:endParaRPr lang="ru-RU" b="1" dirty="0" smtClean="0"/>
          </a:p>
          <a:p>
            <a:r>
              <a:rPr lang="ru-RU" i="1" dirty="0" smtClean="0"/>
              <a:t>Цель: обучение детей эффективным способам общения.</a:t>
            </a:r>
            <a:r>
              <a:rPr lang="ru-RU" dirty="0" smtClean="0"/>
              <a:t/>
            </a:r>
            <a:br>
              <a:rPr lang="ru-RU" dirty="0" smtClean="0"/>
            </a:br>
            <a:r>
              <a:rPr lang="ru-RU" dirty="0" smtClean="0"/>
              <a:t>Упражнение выполняется аналогично предыдущему, но с использованием только невербальных средств общения (мимики, жестов, дистанции и т.д.). После проведения обоих его вариантов (вербального и невербального) можно обсудить упражнение. Дети по кругу могут поделиться своими впечатлениями и ответить на вопросы: "Когда было легче просить игрушку (или другой предмет)?", "Когда тебе действительно хотелось ее отдать? Какие нужно было произносить слова?" Эту игру можно повторять несколько раз (в разные дни), она будет полезна особенно тем детям, которые часто конфликтуют со сверстниками, так как в процессе выполнения упражнения они приобретают навыки эффективного взаимодействия.</a:t>
            </a:r>
          </a:p>
          <a:p>
            <a:r>
              <a:rPr lang="ru-RU" dirty="0" smtClean="0"/>
              <a:t>"Прогулка с компасом"</a:t>
            </a:r>
            <a:endParaRPr lang="ru-RU" b="1" dirty="0" smtClean="0"/>
          </a:p>
          <a:p>
            <a:r>
              <a:rPr lang="ru-RU" i="1" dirty="0" smtClean="0"/>
              <a:t>Цель: формирование у детей чувства доверия к окружающим.</a:t>
            </a:r>
            <a:r>
              <a:rPr lang="ru-RU" dirty="0" smtClean="0"/>
              <a:t/>
            </a:r>
            <a:br>
              <a:rPr lang="ru-RU" dirty="0" smtClean="0"/>
            </a:br>
            <a:r>
              <a:rPr lang="ru-RU" dirty="0" smtClean="0"/>
              <a:t>Группа разбивается на пары, где есть ведомый ("турист") и ведущий ("компас"). Каждому ведомому (он стоит впереди, а ведущий сзади, положив партнеру руки на плечи) завязывают глаза. Задание: пройти все игровое поле вперед и назад. При этом "туриста не может общаться с "компасом" на вербальном уровне (не может разговаривать с ним). Ведущий движением рук помогает ведомому держать направление, избегая препятствий — других туристов с компасами. После окончания игры дети могут описать, что они чувствовали, когда были с завязанными глазами и полагались на своего партнера.</a:t>
            </a: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sz="3100" b="1" dirty="0" smtClean="0">
                <a:latin typeface="Times New Roman" pitchFamily="18" charset="0"/>
                <a:cs typeface="Times New Roman" pitchFamily="18" charset="0"/>
              </a:rPr>
              <a:t>Синдром дефицита внимания и </a:t>
            </a:r>
            <a:r>
              <a:rPr lang="ru-RU" sz="3100" b="1" dirty="0" err="1" smtClean="0">
                <a:latin typeface="Times New Roman" pitchFamily="18" charset="0"/>
                <a:cs typeface="Times New Roman" pitchFamily="18" charset="0"/>
              </a:rPr>
              <a:t>гиперактивности</a:t>
            </a:r>
            <a:r>
              <a:rPr lang="ru-RU" sz="3100" b="1" dirty="0" smtClean="0">
                <a:latin typeface="Times New Roman" pitchFamily="18" charset="0"/>
                <a:cs typeface="Times New Roman" pitchFamily="18" charset="0"/>
              </a:rPr>
              <a:t> у ребенка</a:t>
            </a:r>
            <a:r>
              <a:rPr lang="ru-RU" dirty="0" smtClean="0"/>
              <a:t> .</a:t>
            </a:r>
            <a:endParaRPr lang="ru-RU" dirty="0"/>
          </a:p>
        </p:txBody>
      </p:sp>
      <p:sp>
        <p:nvSpPr>
          <p:cNvPr id="3" name="Содержимое 2"/>
          <p:cNvSpPr>
            <a:spLocks noGrp="1"/>
          </p:cNvSpPr>
          <p:nvPr>
            <p:ph idx="1"/>
          </p:nvPr>
        </p:nvSpPr>
        <p:spPr/>
        <p:txBody>
          <a:bodyPr>
            <a:normAutofit fontScale="62500" lnSpcReduction="20000"/>
          </a:bodyPr>
          <a:lstStyle/>
          <a:p>
            <a:pPr algn="just"/>
            <a:r>
              <a:rPr lang="ru-RU" dirty="0" smtClean="0"/>
              <a:t>Это расстройство развития, проявляющееся в нарушении поведения. Ребенок с СДВГ непоседливый, проявляет «бестолковую» активность, не может усидеть на занятиях в школе, не станет заниматься тем, что ему неинтересно. Он перебивает старших, играет на уроках, занимается своими делами, может залезть под парту. При этом ребенок правильно воспринимает окружающее. Он слышит и понимает все указания старших, однако не может выполнять их инструкции из-за импульсивности. Несмотря на то, что ребенок понял задание, он не может довести начатое до конца, не в состоянии планировать и предвидеть последствия своих поступков. С этим связан высокий риск получить бытовую травму, потеряться.</a:t>
            </a:r>
            <a:br>
              <a:rPr lang="ru-RU" dirty="0" smtClean="0"/>
            </a:br>
            <a:r>
              <a:rPr lang="ru-RU" dirty="0" smtClean="0"/>
              <a:t/>
            </a:r>
            <a:br>
              <a:rPr lang="ru-RU" dirty="0" smtClean="0"/>
            </a:br>
            <a:r>
              <a:rPr lang="ru-RU" dirty="0" smtClean="0"/>
              <a:t>Неврологи рассматривают синдром дефицита внимания и </a:t>
            </a:r>
            <a:r>
              <a:rPr lang="ru-RU" dirty="0" err="1" smtClean="0"/>
              <a:t>гиперактивности</a:t>
            </a:r>
            <a:r>
              <a:rPr lang="ru-RU" dirty="0" smtClean="0"/>
              <a:t> у ребенка, как неврологическое заболевание. Его проявления не являются результатом неправильного воспитания, запущенности или вседозволенности, они следствие особой работы мозга.</a:t>
            </a: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0648"/>
            <a:ext cx="8229600" cy="5911869"/>
          </a:xfrm>
        </p:spPr>
        <p:txBody>
          <a:bodyPr>
            <a:normAutofit fontScale="40000" lnSpcReduction="20000"/>
          </a:bodyPr>
          <a:lstStyle/>
          <a:p>
            <a:r>
              <a:rPr lang="ru-RU" dirty="0" smtClean="0"/>
              <a:t>"Зайчики"</a:t>
            </a:r>
            <a:endParaRPr lang="ru-RU" b="1" dirty="0" smtClean="0"/>
          </a:p>
          <a:p>
            <a:r>
              <a:rPr lang="ru-RU" i="1" dirty="0" smtClean="0"/>
              <a:t>Цель: дать ребенку возможность испытать разнообразные мышечные ощущения, научить задерживать внимание на этих ощущениях, различать и сравнивать их.</a:t>
            </a:r>
            <a:r>
              <a:rPr lang="ru-RU" dirty="0" smtClean="0"/>
              <a:t/>
            </a:r>
            <a:br>
              <a:rPr lang="ru-RU" dirty="0" smtClean="0"/>
            </a:br>
            <a:r>
              <a:rPr lang="ru-RU" dirty="0" smtClean="0"/>
              <a:t>Взрослый просит детей представить себя веселыми зайчиками в цирке, играющими на воображаемых барабанах. Ведущий описывает характер физических действий — силу, темп, резкость — и направляет внимание детей на осознание и сравнение возникающих мышечных и эмоциональных ощущений.</a:t>
            </a:r>
            <a:br>
              <a:rPr lang="ru-RU" dirty="0" smtClean="0"/>
            </a:br>
            <a:r>
              <a:rPr lang="ru-RU" dirty="0" smtClean="0"/>
              <a:t/>
            </a:r>
            <a:br>
              <a:rPr lang="ru-RU" dirty="0" smtClean="0"/>
            </a:br>
            <a:r>
              <a:rPr lang="ru-RU" dirty="0" smtClean="0"/>
              <a:t>Например, ведущий говорит: "Как сильно зайчики стучат на барабанах! А вы чувствуете, как напряжены у них лапки? Ощущаете, какие лапки твердые, не гнутся! Как палочки! Чувствуете, как напряглись у вас мышцы в кулачках, ручках, даже в плечиках?! А вот лицо нет! Лицо улыбается, свободное, расслабленное. И животик расслаблен. Дышит... А кулачки напряженно стучат!.. А что еще расслаблено? Давайте еще попробуем постучать, но уже медленнее, чтобы уловить все ощущения". Кроме упражнения "Зайчики" рекомендуется проводить упражнения на релаксацию мышц, которые подробно описаны в разделе "Как играть с тревожными детьми".</a:t>
            </a:r>
          </a:p>
          <a:p>
            <a:r>
              <a:rPr lang="ru-RU" dirty="0" smtClean="0"/>
              <a:t>"Я вижу..."</a:t>
            </a:r>
            <a:endParaRPr lang="ru-RU" b="1" dirty="0" smtClean="0"/>
          </a:p>
          <a:p>
            <a:r>
              <a:rPr lang="ru-RU" i="1" dirty="0" smtClean="0"/>
              <a:t>Цель: установить доверительные отношения между взрослым и ребенком, развивать память и внимание малыша.</a:t>
            </a:r>
            <a:r>
              <a:rPr lang="ru-RU" dirty="0" smtClean="0"/>
              <a:t/>
            </a:r>
            <a:br>
              <a:rPr lang="ru-RU" dirty="0" smtClean="0"/>
            </a:br>
            <a:r>
              <a:rPr lang="ru-RU" dirty="0" smtClean="0"/>
              <a:t>Участники, сидя в кругу, по очереди называют предметы, которые находятся в комнате, начиная каждое высказывание словами: " Я вижу..." Повторять один и тот же предмет дважды нельзя.</a:t>
            </a:r>
          </a:p>
          <a:p>
            <a:r>
              <a:rPr lang="ru-RU" dirty="0" smtClean="0"/>
              <a:t>"</a:t>
            </a:r>
            <a:r>
              <a:rPr lang="ru-RU" dirty="0" err="1" smtClean="0"/>
              <a:t>Толкалки</a:t>
            </a:r>
            <a:r>
              <a:rPr lang="ru-RU" dirty="0" smtClean="0"/>
              <a:t>"</a:t>
            </a:r>
            <a:endParaRPr lang="ru-RU" b="1" dirty="0" smtClean="0"/>
          </a:p>
          <a:p>
            <a:r>
              <a:rPr lang="ru-RU" i="1" dirty="0" smtClean="0"/>
              <a:t>Цель: научить детей контролировать свои движения.</a:t>
            </a:r>
            <a:r>
              <a:rPr lang="ru-RU" dirty="0" smtClean="0"/>
              <a:t/>
            </a:r>
            <a:br>
              <a:rPr lang="ru-RU" dirty="0" smtClean="0"/>
            </a:br>
            <a:r>
              <a:rPr lang="ru-RU" dirty="0" smtClean="0"/>
              <a:t>Скажите следующее:"Разбейтесь на пары. Встаньте на расстояние вытянутой руки друг от друга. Поднимите руки на высоту плеч и обопритесь ладонями о ладони своего партнера. По сигналу ведущего начните толкать своего напарника, стараясь сдвинуть его с места. Если он сдвинет вас с места, вернитесь в исходное положение. Отставьте одну ногу назад и вы почувствуете себя более устойчиво. Тот, кто устанет, может сказать: "Стоп". Время от времени можно вводить новые варианты игры: толкаться, скрестив руки; толкать партнера только левой рукой; толкаться спиной к спине.</a:t>
            </a:r>
          </a:p>
          <a:p>
            <a:r>
              <a:rPr lang="ru-RU" dirty="0" smtClean="0"/>
              <a:t>"</a:t>
            </a:r>
            <a:r>
              <a:rPr lang="ru-RU" dirty="0" err="1" smtClean="0"/>
              <a:t>Жужа</a:t>
            </a:r>
            <a:r>
              <a:rPr lang="ru-RU" dirty="0" smtClean="0"/>
              <a:t>"</a:t>
            </a:r>
            <a:endParaRPr lang="ru-RU" b="1" dirty="0" smtClean="0"/>
          </a:p>
          <a:p>
            <a:r>
              <a:rPr lang="ru-RU" i="1" dirty="0" smtClean="0"/>
              <a:t>Цель: научить агрессивных детей быть менее обидчивыми, дать им уникальную возможность посмотреть на себя глазами окружающих, побыть на месте того, кого они сами обижают, не задумываясь об этом.</a:t>
            </a:r>
            <a:r>
              <a:rPr lang="ru-RU" dirty="0" smtClean="0"/>
              <a:t/>
            </a:r>
            <a:br>
              <a:rPr lang="ru-RU" dirty="0" smtClean="0"/>
            </a:br>
            <a:r>
              <a:rPr lang="ru-RU" dirty="0" smtClean="0"/>
              <a:t>"</a:t>
            </a:r>
            <a:r>
              <a:rPr lang="ru-RU" dirty="0" err="1" smtClean="0"/>
              <a:t>Жужа</a:t>
            </a:r>
            <a:r>
              <a:rPr lang="ru-RU" dirty="0" smtClean="0"/>
              <a:t>" сидит на стуле с полотенцем в руках. Все остальные бегают вокруг нее, строят рожицы, дразнят, дотрагиваются до нее. "</a:t>
            </a:r>
            <a:r>
              <a:rPr lang="ru-RU" dirty="0" err="1" smtClean="0"/>
              <a:t>Жужа</a:t>
            </a:r>
            <a:r>
              <a:rPr lang="ru-RU" dirty="0" smtClean="0"/>
              <a:t>" терпит, но когда ей все это надоедает, она вскакивает и начинает гоняться за обидчиками, стараясь поймать того, кто обидел ее больше всех, он и будет "</a:t>
            </a:r>
            <a:r>
              <a:rPr lang="ru-RU" dirty="0" err="1" smtClean="0"/>
              <a:t>Жужей</a:t>
            </a:r>
            <a:r>
              <a:rPr lang="ru-RU" dirty="0" smtClean="0"/>
              <a:t>". Взрослый должен следить, чтобы "дразнилки" не были слишком обидными.</a:t>
            </a:r>
          </a:p>
          <a:p>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Тревожность в младшем школьном возрасте.</a:t>
            </a:r>
            <a:endParaRPr lang="ru-RU" dirty="0"/>
          </a:p>
        </p:txBody>
      </p:sp>
      <p:sp>
        <p:nvSpPr>
          <p:cNvPr id="3" name="Содержимое 2"/>
          <p:cNvSpPr>
            <a:spLocks noGrp="1"/>
          </p:cNvSpPr>
          <p:nvPr>
            <p:ph idx="1"/>
          </p:nvPr>
        </p:nvSpPr>
        <p:spPr/>
        <p:txBody>
          <a:bodyPr>
            <a:normAutofit fontScale="62500" lnSpcReduction="20000"/>
          </a:bodyPr>
          <a:lstStyle/>
          <a:p>
            <a:r>
              <a:rPr lang="ru-RU" dirty="0" smtClean="0"/>
              <a:t>Тревожность психологами трактуется как эмоциональный дискомфорт, который сохраняется продолжительное время. Главные причины тревожности у детей проявляются в отказе от всего нового. Например, школьник после нескольких дней болезни не хочет идти в школу. Многие тревожные дети склонны к маниакальному порядку, капризны, быстро утомляются, с трудом переключаются на новый вид занятий. Первая неудачная попытка сделать что-то приводит их в замешательство, а во всех происходящих вокруг неприятностях ребенок винит себя. Такие дети словно заражаются от окружающих тревожностью и нервозностью.</a:t>
            </a:r>
          </a:p>
          <a:p>
            <a:r>
              <a:rPr lang="ru-RU" dirty="0" smtClean="0"/>
              <a:t>Тревожность — индивидуальная психологическая особенность, проявляющаяся в склонности человека часто переживать сильную тревогу по относительно малым поводам. Рассматривается либо как личностное образование, либо как связанная со слабостью нервных процессов особенность темперамента, либо как и то и другое одновременно.</a:t>
            </a:r>
          </a:p>
          <a:p>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Виды тревожности:</a:t>
            </a:r>
            <a:endParaRPr lang="ru-RU" dirty="0"/>
          </a:p>
        </p:txBody>
      </p:sp>
      <p:sp>
        <p:nvSpPr>
          <p:cNvPr id="3" name="Содержимое 2"/>
          <p:cNvSpPr>
            <a:spLocks noGrp="1"/>
          </p:cNvSpPr>
          <p:nvPr>
            <p:ph idx="1"/>
          </p:nvPr>
        </p:nvSpPr>
        <p:spPr/>
        <p:txBody>
          <a:bodyPr>
            <a:normAutofit lnSpcReduction="10000"/>
          </a:bodyPr>
          <a:lstStyle/>
          <a:p>
            <a:pPr fontAlgn="base"/>
            <a:r>
              <a:rPr lang="ru-RU" dirty="0" smtClean="0"/>
              <a:t>Реальный страх — тревожность, связанная с опасностью во внешнем мире.</a:t>
            </a:r>
          </a:p>
          <a:p>
            <a:pPr fontAlgn="base"/>
            <a:r>
              <a:rPr lang="ru-RU" dirty="0" smtClean="0"/>
              <a:t>Невротическая тревожность — </a:t>
            </a:r>
            <a:r>
              <a:rPr lang="ru-RU" dirty="0" err="1" smtClean="0"/>
              <a:t>тревожность</a:t>
            </a:r>
            <a:r>
              <a:rPr lang="ru-RU" dirty="0" smtClean="0"/>
              <a:t>, связанная с неизвестной и не определяемой опасностью.</a:t>
            </a:r>
          </a:p>
          <a:p>
            <a:pPr fontAlgn="base"/>
            <a:r>
              <a:rPr lang="ru-RU" dirty="0" smtClean="0"/>
              <a:t>Моральная тревожность — так называемая «тревожность совести», связанная с опасностью, идущей от </a:t>
            </a:r>
            <a:r>
              <a:rPr lang="ru-RU" dirty="0" err="1" smtClean="0"/>
              <a:t>Супер-Эго</a:t>
            </a:r>
            <a:r>
              <a:rPr lang="ru-RU" dirty="0" smtClean="0"/>
              <a:t>.</a:t>
            </a:r>
          </a:p>
          <a:p>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Тревоги у детей:</a:t>
            </a:r>
            <a:endParaRPr lang="ru-RU" dirty="0"/>
          </a:p>
        </p:txBody>
      </p:sp>
      <p:sp>
        <p:nvSpPr>
          <p:cNvPr id="3" name="Содержимое 2"/>
          <p:cNvSpPr>
            <a:spLocks noGrp="1"/>
          </p:cNvSpPr>
          <p:nvPr>
            <p:ph idx="1"/>
          </p:nvPr>
        </p:nvSpPr>
        <p:spPr/>
        <p:txBody>
          <a:bodyPr>
            <a:normAutofit fontScale="47500" lnSpcReduction="20000"/>
          </a:bodyPr>
          <a:lstStyle/>
          <a:p>
            <a:pPr fontAlgn="base"/>
            <a:r>
              <a:rPr lang="ru-RU" dirty="0" smtClean="0"/>
              <a:t>1. Тревога из-за потенциального физического вреда. Этот вид беспокойства возникает в результате ассоциирования некоторых стимулов, угрожающих болью, опасностью, физическим неблагополучием.</a:t>
            </a:r>
          </a:p>
          <a:p>
            <a:pPr fontAlgn="base"/>
            <a:r>
              <a:rPr lang="ru-RU" dirty="0" smtClean="0"/>
              <a:t>2. Тревога из-за потери любви (</a:t>
            </a:r>
            <a:r>
              <a:rPr lang="ru-RU" dirty="0" err="1" smtClean="0"/>
              <a:t>любви</a:t>
            </a:r>
            <a:r>
              <a:rPr lang="ru-RU" dirty="0" smtClean="0"/>
              <a:t> матери, расположения сверстников).</a:t>
            </a:r>
          </a:p>
          <a:p>
            <a:pPr fontAlgn="base"/>
            <a:r>
              <a:rPr lang="ru-RU" dirty="0" smtClean="0"/>
              <a:t>3. Тревога может быть вызвана чувством вины, которая обычно проявляется не ранее 4-х лет. У более старших детей чувство вины характеризуется чувствами самоунижения, досады на себя, переживание себя как недостойного.</a:t>
            </a:r>
          </a:p>
          <a:p>
            <a:pPr fontAlgn="base"/>
            <a:r>
              <a:rPr lang="ru-RU" dirty="0" smtClean="0"/>
              <a:t>4. Тревога из-за неспособности овладеть средой. Она происходит, если человек чувствует, что не может справиться с проблемами, которые выдвигает среда. Тревога связана с чувством неполноценности, но не идентична ему.</a:t>
            </a:r>
          </a:p>
          <a:p>
            <a:pPr fontAlgn="base"/>
            <a:r>
              <a:rPr lang="ru-RU" dirty="0" smtClean="0"/>
              <a:t>5. Тревога может возникнуть и в состоянии </a:t>
            </a:r>
            <a:r>
              <a:rPr lang="ru-RU" u="sng" dirty="0" smtClean="0">
                <a:hlinkClick r:id="rId2" tooltip="Фрустрация"/>
              </a:rPr>
              <a:t>фрустрации</a:t>
            </a:r>
            <a:r>
              <a:rPr lang="ru-RU" dirty="0" smtClean="0"/>
              <a:t>. Фрустрация определяется как переживание, возникающее при наличии препятствия к достижению желаемой цели или сильной потребности. Нет полной независимости между ситуациями, которые вызывают </a:t>
            </a:r>
            <a:r>
              <a:rPr lang="ru-RU" u="sng" dirty="0" smtClean="0">
                <a:hlinkClick r:id="rId2" tooltip="Фрустрация"/>
              </a:rPr>
              <a:t>фрустрации</a:t>
            </a:r>
            <a:r>
              <a:rPr lang="ru-RU" dirty="0" smtClean="0"/>
              <a:t> и теми, которые приводят в состояние тревоги (потеря любви родителей и так далее) и авторы не дают четкого различия между этими понятиями.</a:t>
            </a:r>
          </a:p>
          <a:p>
            <a:pPr fontAlgn="base"/>
            <a:r>
              <a:rPr lang="ru-RU" dirty="0" smtClean="0"/>
              <a:t>6. Тревога свойственна каждому человеку в той или иной степени. Незначительная тревога действует </a:t>
            </a:r>
            <a:r>
              <a:rPr lang="ru-RU" dirty="0" err="1" smtClean="0"/>
              <a:t>мобилизирующе</a:t>
            </a:r>
            <a:r>
              <a:rPr lang="ru-RU" dirty="0" smtClean="0"/>
              <a:t> к достижению цели. Сильное же чувство тревоги может быть “эмоционально калечащим” и привести к отчаянию. Тревога для человека представляет проблемы, с которыми необходимо справиться. С этой целью используются различные защитные механизмы (способы).</a:t>
            </a:r>
          </a:p>
          <a:p>
            <a:pPr fontAlgn="base"/>
            <a:r>
              <a:rPr lang="ru-RU" dirty="0" smtClean="0"/>
              <a:t>7. В возникновении тревоги большое значение придается семейному воспитанию, роли матери, </a:t>
            </a:r>
            <a:r>
              <a:rPr lang="ru-RU" u="sng" dirty="0" smtClean="0">
                <a:hlinkClick r:id="rId3" tooltip="Взаимоотношение"/>
              </a:rPr>
              <a:t>взаимоотношениям</a:t>
            </a:r>
            <a:r>
              <a:rPr lang="ru-RU" dirty="0" smtClean="0"/>
              <a:t> ребенка с матерью. Период детства является предопределяющим последующее развитие личности.</a:t>
            </a:r>
          </a:p>
          <a:p>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Причины появления тревожности у детей:</a:t>
            </a:r>
            <a:endParaRPr lang="ru-RU" dirty="0"/>
          </a:p>
        </p:txBody>
      </p:sp>
      <p:sp>
        <p:nvSpPr>
          <p:cNvPr id="3" name="Содержимое 2"/>
          <p:cNvSpPr>
            <a:spLocks noGrp="1"/>
          </p:cNvSpPr>
          <p:nvPr>
            <p:ph idx="1"/>
          </p:nvPr>
        </p:nvSpPr>
        <p:spPr/>
        <p:txBody>
          <a:bodyPr/>
          <a:lstStyle/>
          <a:p>
            <a:pPr fontAlgn="base"/>
            <a:r>
              <a:rPr lang="ru-RU" dirty="0" smtClean="0"/>
              <a:t>1. Ссоры.</a:t>
            </a:r>
          </a:p>
          <a:p>
            <a:pPr fontAlgn="base"/>
            <a:r>
              <a:rPr lang="ru-RU" dirty="0" smtClean="0"/>
              <a:t>2.Разлука.</a:t>
            </a:r>
          </a:p>
          <a:p>
            <a:pPr fontAlgn="base"/>
            <a:r>
              <a:rPr lang="ru-RU" dirty="0" smtClean="0"/>
              <a:t>3.Здоровья близких.</a:t>
            </a:r>
          </a:p>
          <a:p>
            <a:pPr fontAlgn="base"/>
            <a:r>
              <a:rPr lang="ru-RU" dirty="0" smtClean="0"/>
              <a:t>4.Фантазии(чудовище, и т. п.)</a:t>
            </a:r>
          </a:p>
          <a:p>
            <a:pPr fontAlgn="base"/>
            <a:r>
              <a:rPr lang="ru-RU" dirty="0" smtClean="0"/>
              <a:t>5.Архаические страхи (огонь, гроза, гром, темнота и т. п.)</a:t>
            </a:r>
          </a:p>
          <a:p>
            <a:pPr fontAlgn="base"/>
            <a:r>
              <a:rPr lang="ru-RU" dirty="0" smtClean="0"/>
              <a:t>6.Наказание.</a:t>
            </a:r>
          </a:p>
          <a:p>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Особенности поведения тревожных детей.</a:t>
            </a:r>
            <a:endParaRPr lang="ru-RU" dirty="0"/>
          </a:p>
        </p:txBody>
      </p:sp>
      <p:sp>
        <p:nvSpPr>
          <p:cNvPr id="3" name="Содержимое 2"/>
          <p:cNvSpPr>
            <a:spLocks noGrp="1"/>
          </p:cNvSpPr>
          <p:nvPr>
            <p:ph idx="1"/>
          </p:nvPr>
        </p:nvSpPr>
        <p:spPr/>
        <p:txBody>
          <a:bodyPr>
            <a:noAutofit/>
          </a:bodyPr>
          <a:lstStyle/>
          <a:p>
            <a:pPr fontAlgn="base"/>
            <a:r>
              <a:rPr lang="ru-RU" sz="1600" dirty="0" smtClean="0">
                <a:latin typeface="Times New Roman" pitchFamily="18" charset="0"/>
                <a:cs typeface="Times New Roman" pitchFamily="18" charset="0"/>
              </a:rPr>
              <a:t>Тревожные дети отличаются частыми проявлениями беспокойства и тревоги, а также большим количеством страхов, причем страхи и тревога возникают в тех ситуациях, в которых ребенку, казалось бы, ничего не грозит. Тревожные дети отличаются особой чувствительностью. Так, ребенок может тревожиться: пока он в школе, вдруг с мамой что-нибудь случится.</a:t>
            </a:r>
          </a:p>
          <a:p>
            <a:pPr fontAlgn="base"/>
            <a:r>
              <a:rPr lang="ru-RU" sz="1600" dirty="0" smtClean="0">
                <a:latin typeface="Times New Roman" pitchFamily="18" charset="0"/>
                <a:cs typeface="Times New Roman" pitchFamily="18" charset="0"/>
              </a:rPr>
              <a:t>Тревожные дети нередко характеризуются низкой самооценкой, в связи, с чем у них возникает ожидание неблагополучия со стороны окружающих.</a:t>
            </a:r>
          </a:p>
          <a:p>
            <a:pPr fontAlgn="base"/>
            <a:r>
              <a:rPr lang="ru-RU" sz="1600" dirty="0" smtClean="0">
                <a:latin typeface="Times New Roman" pitchFamily="18" charset="0"/>
                <a:cs typeface="Times New Roman" pitchFamily="18" charset="0"/>
              </a:rPr>
              <a:t>Тревожные дети очень чувствительны к своим неудачам, остро реагируют на них, склонны отказываться от той деятельности, например рисования, в которой испытывают затруднения.</a:t>
            </a:r>
          </a:p>
          <a:p>
            <a:pPr fontAlgn="base"/>
            <a:r>
              <a:rPr lang="ru-RU" sz="1600" dirty="0" smtClean="0">
                <a:latin typeface="Times New Roman" pitchFamily="18" charset="0"/>
                <a:cs typeface="Times New Roman" pitchFamily="18" charset="0"/>
              </a:rPr>
              <a:t>У таких детей можно заметить заметную разницу в поведении на занятиях и вне занятий. Вне занятий это живые, общительные и непосредственные дети, на занятиях они зажаты и напряжены. Отвечают на вопросы учителя тихим и глухим голосом, могут даже начать заикаться. Речь их, может быть как очень быстрой, торопливой, так и замедленной, затрудненной. Как правило, возникает длительное возбуждение: ребенок теребит руками одежду, манипулирует чем-нибудь.</a:t>
            </a:r>
          </a:p>
          <a:p>
            <a:pPr fontAlgn="base"/>
            <a:r>
              <a:rPr lang="ru-RU" sz="1600" dirty="0" smtClean="0">
                <a:latin typeface="Times New Roman" pitchFamily="18" charset="0"/>
                <a:cs typeface="Times New Roman" pitchFamily="18" charset="0"/>
              </a:rPr>
              <a:t>Тревожные дети имеют склонность к вредным привычкам невротического характера (они грызут ногти, сосут пальцы, выдергивают волосы). Манипуляция с собственным телом снижает у них эмоциональное напряжение, успокаивает.</a:t>
            </a:r>
          </a:p>
          <a:p>
            <a:endParaRPr lang="ru-RU" sz="1600"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76672"/>
            <a:ext cx="8229600" cy="936104"/>
          </a:xfrm>
        </p:spPr>
        <p:txBody>
          <a:bodyPr>
            <a:normAutofit fontScale="90000"/>
          </a:bodyPr>
          <a:lstStyle/>
          <a:p>
            <a:pPr algn="ctr"/>
            <a:r>
              <a:rPr lang="ru-RU" dirty="0" smtClean="0"/>
              <a:t>Упражнения для тревожных детей.</a:t>
            </a:r>
            <a:endParaRPr lang="ru-RU" dirty="0"/>
          </a:p>
        </p:txBody>
      </p:sp>
      <p:sp>
        <p:nvSpPr>
          <p:cNvPr id="3" name="Содержимое 2"/>
          <p:cNvSpPr>
            <a:spLocks noGrp="1"/>
          </p:cNvSpPr>
          <p:nvPr>
            <p:ph idx="1"/>
          </p:nvPr>
        </p:nvSpPr>
        <p:spPr>
          <a:xfrm>
            <a:off x="457200" y="1340768"/>
            <a:ext cx="8229600" cy="4831749"/>
          </a:xfrm>
        </p:spPr>
        <p:txBody>
          <a:bodyPr>
            <a:noAutofit/>
          </a:bodyPr>
          <a:lstStyle/>
          <a:p>
            <a:r>
              <a:rPr lang="ru-RU" sz="1400" dirty="0" smtClean="0">
                <a:latin typeface="Times New Roman" pitchFamily="18" charset="0"/>
                <a:cs typeface="Times New Roman" pitchFamily="18" charset="0"/>
              </a:rPr>
              <a:t>Работа с тревожным ребенком имеет свои закономерности.</a:t>
            </a:r>
            <a:br>
              <a:rPr lang="ru-RU" sz="1400" dirty="0" smtClean="0">
                <a:latin typeface="Times New Roman" pitchFamily="18" charset="0"/>
                <a:cs typeface="Times New Roman" pitchFamily="18" charset="0"/>
              </a:rPr>
            </a:br>
            <a:r>
              <a:rPr lang="ru-RU" sz="1400" dirty="0" smtClean="0">
                <a:latin typeface="Times New Roman" pitchFamily="18" charset="0"/>
                <a:cs typeface="Times New Roman" pitchFamily="18" charset="0"/>
              </a:rPr>
              <a:t>Как и при работе над другими детскими проблемами, которые возникли не вчера и не вдруг, приготовьтесь к терпеливой систематической работе. Вести ее надо в трех направлениях:</a:t>
            </a:r>
            <a:br>
              <a:rPr lang="ru-RU" sz="1400" dirty="0" smtClean="0">
                <a:latin typeface="Times New Roman" pitchFamily="18" charset="0"/>
                <a:cs typeface="Times New Roman" pitchFamily="18" charset="0"/>
              </a:rPr>
            </a:br>
            <a:r>
              <a:rPr lang="ru-RU" sz="1400" dirty="0" smtClean="0">
                <a:latin typeface="Times New Roman" pitchFamily="18" charset="0"/>
                <a:cs typeface="Times New Roman" pitchFamily="18" charset="0"/>
              </a:rPr>
              <a:t>- повышать самооценку ребенка, внушать ему веру в свои способности;</a:t>
            </a:r>
            <a:br>
              <a:rPr lang="ru-RU" sz="1400" dirty="0" smtClean="0">
                <a:latin typeface="Times New Roman" pitchFamily="18" charset="0"/>
                <a:cs typeface="Times New Roman" pitchFamily="18" charset="0"/>
              </a:rPr>
            </a:br>
            <a:r>
              <a:rPr lang="ru-RU" sz="1400" dirty="0" smtClean="0">
                <a:latin typeface="Times New Roman" pitchFamily="18" charset="0"/>
                <a:cs typeface="Times New Roman" pitchFamily="18" charset="0"/>
              </a:rPr>
              <a:t>- учить ребенка снимать мышечное напряжение, расслабляться, создавать для себя комфортную обстановку;</a:t>
            </a:r>
            <a:br>
              <a:rPr lang="ru-RU" sz="1400" dirty="0" smtClean="0">
                <a:latin typeface="Times New Roman" pitchFamily="18" charset="0"/>
                <a:cs typeface="Times New Roman" pitchFamily="18" charset="0"/>
              </a:rPr>
            </a:br>
            <a:r>
              <a:rPr lang="ru-RU" sz="1400" dirty="0" smtClean="0">
                <a:latin typeface="Times New Roman" pitchFamily="18" charset="0"/>
                <a:cs typeface="Times New Roman" pitchFamily="18" charset="0"/>
              </a:rPr>
              <a:t>- обучать умению управлять собой в ситуациях, вызывающих наибольшее беспокойство.</a:t>
            </a:r>
            <a:br>
              <a:rPr lang="ru-RU" sz="1400" dirty="0" smtClean="0">
                <a:latin typeface="Times New Roman" pitchFamily="18" charset="0"/>
                <a:cs typeface="Times New Roman" pitchFamily="18" charset="0"/>
              </a:rPr>
            </a:br>
            <a:endParaRPr lang="ru-RU" sz="1400" dirty="0" smtClean="0">
              <a:latin typeface="Times New Roman" pitchFamily="18" charset="0"/>
              <a:cs typeface="Times New Roman" pitchFamily="18" charset="0"/>
            </a:endParaRPr>
          </a:p>
          <a:p>
            <a:r>
              <a:rPr lang="ru-RU" sz="1400" b="1" dirty="0" smtClean="0">
                <a:latin typeface="Times New Roman" pitchFamily="18" charset="0"/>
                <a:cs typeface="Times New Roman" pitchFamily="18" charset="0"/>
              </a:rPr>
              <a:t>Правило 1. </a:t>
            </a:r>
            <a:r>
              <a:rPr lang="ru-RU" sz="1400" dirty="0" smtClean="0">
                <a:latin typeface="Times New Roman" pitchFamily="18" charset="0"/>
                <a:cs typeface="Times New Roman" pitchFamily="18" charset="0"/>
              </a:rPr>
              <a:t>Никогда не сравнивайте ребенка с другими детьми, не приводите их в пример. Если вы хотите подчеркнуть динамику в работе ребенка над каким-то своим качеством, то лучше сравнивать его успехи с его же результатами вчера, неделю или месяц назад.</a:t>
            </a:r>
            <a:br>
              <a:rPr lang="ru-RU" sz="1400" dirty="0" smtClean="0">
                <a:latin typeface="Times New Roman" pitchFamily="18" charset="0"/>
                <a:cs typeface="Times New Roman" pitchFamily="18" charset="0"/>
              </a:rPr>
            </a:b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b="1" dirty="0" smtClean="0">
                <a:latin typeface="Times New Roman" pitchFamily="18" charset="0"/>
                <a:cs typeface="Times New Roman" pitchFamily="18" charset="0"/>
              </a:rPr>
              <a:t>Правило 2. </a:t>
            </a:r>
            <a:r>
              <a:rPr lang="ru-RU" sz="1400" dirty="0" smtClean="0">
                <a:latin typeface="Times New Roman" pitchFamily="18" charset="0"/>
                <a:cs typeface="Times New Roman" pitchFamily="18" charset="0"/>
              </a:rPr>
              <a:t>Избегайте соревновательных моментов в играх. Пусть лучше ребенок играет для собственного удовольствия и пользы, а не с целью выиграть. Также нежелательно ставить тревожному ребенку временные рамки выполнения задания или подгонять его. Этим вы вряд ли ускорите его действия, а вот уровень тревожности поднимете наверняка.</a:t>
            </a:r>
            <a:br>
              <a:rPr lang="ru-RU" sz="1400" dirty="0" smtClean="0">
                <a:latin typeface="Times New Roman" pitchFamily="18" charset="0"/>
                <a:cs typeface="Times New Roman" pitchFamily="18" charset="0"/>
              </a:rPr>
            </a:b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b="1" dirty="0" smtClean="0">
                <a:latin typeface="Times New Roman" pitchFamily="18" charset="0"/>
                <a:cs typeface="Times New Roman" pitchFamily="18" charset="0"/>
              </a:rPr>
              <a:t>Правило 3. </a:t>
            </a:r>
            <a:r>
              <a:rPr lang="ru-RU" sz="1400" dirty="0" smtClean="0">
                <a:latin typeface="Times New Roman" pitchFamily="18" charset="0"/>
                <a:cs typeface="Times New Roman" pitchFamily="18" charset="0"/>
              </a:rPr>
              <a:t>Вводите ребенка в новую игру осторожно, давая ему возможность спокойно ознакомиться с ней, понаблюдать за образцом действий (если таковые есть). Если вы ощущаете сопротивление ребенка, его нежелание участвовать в игре, ни в коем случае не настаивайте. Можно заставить человека выполнить какие-то действия, но нельзя заставить играть по-настоящему! Так что в таких затруднительных случаях старайтесь проявить творческий подход, чтобы заинтересовать ребенка и снизить его беспокойство. Для этого изменяйте правила игры, учитывая особенности вашего сына или дочери, используйте наглядный материал, уже знакомый ребенку, начните играть с кем-то другим, показывая ребенку пример. Словом, действуйте по обстоятельствам.</a:t>
            </a:r>
            <a:br>
              <a:rPr lang="ru-RU" sz="1400" dirty="0" smtClean="0">
                <a:latin typeface="Times New Roman" pitchFamily="18" charset="0"/>
                <a:cs typeface="Times New Roman" pitchFamily="18" charset="0"/>
              </a:rPr>
            </a:b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endParaRPr lang="ru-RU" sz="1400"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32656"/>
            <a:ext cx="8229600" cy="5839861"/>
          </a:xfrm>
        </p:spPr>
        <p:txBody>
          <a:bodyPr>
            <a:normAutofit fontScale="47500" lnSpcReduction="20000"/>
          </a:bodyPr>
          <a:lstStyle/>
          <a:p>
            <a:r>
              <a:rPr lang="ru-RU" i="1" u="sng" dirty="0" smtClean="0"/>
              <a:t>"Копилка достижений"</a:t>
            </a:r>
            <a:r>
              <a:rPr lang="ru-RU" dirty="0" smtClean="0"/>
              <a:t/>
            </a:r>
            <a:br>
              <a:rPr lang="ru-RU" dirty="0" smtClean="0"/>
            </a:br>
            <a:r>
              <a:rPr lang="ru-RU" dirty="0" smtClean="0"/>
              <a:t>Это очень хорошая игра, которая должна перерасти в привычку видеть и ценить свои маленькие победы каждый день. Вы действительно сможете достичь такой, казалось бы, глобальной цели, если будете систематически использовать этот игровой прием. В дальнейшем можно будет заменить его устным обсуждением своих ежедневных достижений.</a:t>
            </a:r>
            <a:br>
              <a:rPr lang="ru-RU" dirty="0" smtClean="0"/>
            </a:br>
            <a:r>
              <a:rPr lang="ru-RU" dirty="0" smtClean="0"/>
              <a:t/>
            </a:r>
            <a:br>
              <a:rPr lang="ru-RU" dirty="0" smtClean="0"/>
            </a:br>
            <a:r>
              <a:rPr lang="ru-RU" dirty="0" smtClean="0"/>
              <a:t>Итак, возьмите какую-нибудь картонную коробку или вместительную банку и вместе с ребенком оформите ее так, как ему хотелось бы, чтобы выглядела копилка его главных ценностей - маленьких и больших собственных успехов в жизни. Может быть, на поверхности этой копилки появятся рисунки, отражающие предметы, которые как-то связаны с понятием "успех", или это будут просто симпатичные узоры. Оставьте выбор за мальчиком или девочкой. Отдельно приготовьте небольшие листочки бумаги. А теперь введите правило: когда ребенок возвращается домой, он обязательно должен вспомнить и написать на этом листочке какое-то свидетельство успеха, которого он достиг за сегодняшний день. Так, на записочках будут появляться фразы: "Хорошо прочитала стихотворение у доски", "Нарисовала отличный рисунок на тему "Осень", "Сделала подарок бабушке, который ей очень понравился", "Все-таки смог написать контрольную по математике на "пять", хотя боялся" и многие другие. Эти записи кладутся в копилку достижений. Важно, чтобы даже в самом неблагополучном дне ребенок смог найти что-то, что ему удалось. "Утяжеление" копилки со временем само по себе наполняет детей гордостью и большей уверенностью в своих силах, особенно если родители и другие члены семьи относятся к его маленьким победам с уважением (а не с высоты своих лет и опыта).</a:t>
            </a:r>
            <a:br>
              <a:rPr lang="ru-RU" dirty="0" smtClean="0"/>
            </a:br>
            <a:r>
              <a:rPr lang="ru-RU" dirty="0" smtClean="0"/>
              <a:t/>
            </a:r>
            <a:br>
              <a:rPr lang="ru-RU" dirty="0" smtClean="0"/>
            </a:br>
            <a:r>
              <a:rPr lang="ru-RU" dirty="0" smtClean="0"/>
              <a:t>К этой копилке можно обращаться, когда ребенку кажется, что он встретился с непреодолимыми для него трудностями, или в периоды, когда его критический взгляд направлен на свои способности и он видит себя никчемным неудачником. В такие периоды полезно вспомнить, что у вашего ребенка есть опыт преодоления трудностей и достижения успеха. Это поможет ему настроиться на позитивный лад.</a:t>
            </a:r>
            <a:br>
              <a:rPr lang="ru-RU" dirty="0" smtClean="0"/>
            </a:br>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0648"/>
            <a:ext cx="8229600" cy="5911869"/>
          </a:xfrm>
        </p:spPr>
        <p:txBody>
          <a:bodyPr>
            <a:normAutofit fontScale="40000" lnSpcReduction="20000"/>
          </a:bodyPr>
          <a:lstStyle/>
          <a:p>
            <a:r>
              <a:rPr lang="ru-RU" i="1" u="sng" dirty="0" smtClean="0"/>
              <a:t>"Звезда квартиры № 10"</a:t>
            </a:r>
            <a:r>
              <a:rPr lang="ru-RU" dirty="0" smtClean="0"/>
              <a:t/>
            </a:r>
            <a:br>
              <a:rPr lang="ru-RU" dirty="0" smtClean="0"/>
            </a:br>
            <a:r>
              <a:rPr lang="ru-RU" dirty="0" smtClean="0"/>
              <a:t>(номер должен совпадать с номером вашей квартиры) </a:t>
            </a:r>
            <a:br>
              <a:rPr lang="ru-RU" dirty="0" smtClean="0"/>
            </a:br>
            <a:r>
              <a:rPr lang="ru-RU" dirty="0" smtClean="0"/>
              <a:t>Эта игра хотя и направлена на помощь ребенку, но предназначена, скорее, для взрослых. Именно они должны подкрепить самооценку ребенка, показать ему самому все лучшее, что в нем есть.</a:t>
            </a:r>
            <a:br>
              <a:rPr lang="ru-RU" dirty="0" smtClean="0"/>
            </a:br>
            <a:r>
              <a:rPr lang="ru-RU" dirty="0" smtClean="0"/>
              <a:t/>
            </a:r>
            <a:br>
              <a:rPr lang="ru-RU" dirty="0" smtClean="0"/>
            </a:br>
            <a:r>
              <a:rPr lang="ru-RU" dirty="0" smtClean="0"/>
              <a:t>Создайте в вашей квартире небольшой стенд, посвященный ребенку. Оговорите время его использования, допустим неделя или две. На этот период ваш ребенок станет "звездой вашей квартиры", так как все остальные домочадцы будут следить за его успехами, отмечать его достоинства. В центре стенда поместите фотографию ребенка. Рядом приклейте лепестки, на которых будете делать записи (можно изготовить и вариант попроще, он больше понравится ученикам среднего школьного возраста - в виде забора, на котором все пишут что хотят и в любом его месте). В течение указанного времени на этом стенде должны появляться надписи, сделанные членами семьи и касающиеся как постоянных характеристик ребенка, которые они ценят, так и тех его достижений и добрых дел, которые они заметили за текущий день. При желании ребенок и сам может добавить какую-либо заметку о себе.</a:t>
            </a:r>
            <a:br>
              <a:rPr lang="ru-RU" dirty="0" smtClean="0"/>
            </a:br>
            <a:r>
              <a:rPr lang="ru-RU" dirty="0" smtClean="0"/>
              <a:t/>
            </a:r>
            <a:br>
              <a:rPr lang="ru-RU" dirty="0" smtClean="0"/>
            </a:br>
            <a:r>
              <a:rPr lang="ru-RU" dirty="0" smtClean="0"/>
              <a:t>Примечание. Если детей в вашей семье несколько, то, конечно, нужно создать такой же "звездный" стенд и для других, но использовать их нужно по очереди - "звезда вашей квартиры" должна чувствовать свою исключительность и уникальность в течение отведенного ей времени, получить сполна объем внимания близких, хотя бы в игре не разделяя его с братьями и сестрами. По истечении срока действия стенда его отдают на память самому ребенку, а тот, если хочет, может разместить его у себя в комнате.</a:t>
            </a:r>
            <a:br>
              <a:rPr lang="ru-RU" dirty="0" smtClean="0"/>
            </a:br>
            <a:r>
              <a:rPr lang="ru-RU" i="1" u="sng" dirty="0" smtClean="0"/>
              <a:t>"Закончи предложение"</a:t>
            </a:r>
            <a:r>
              <a:rPr lang="ru-RU" dirty="0" smtClean="0"/>
              <a:t/>
            </a:r>
            <a:br>
              <a:rPr lang="ru-RU" dirty="0" smtClean="0"/>
            </a:br>
            <a:r>
              <a:rPr lang="ru-RU" dirty="0" smtClean="0"/>
              <a:t>Сколько бы окружающие ни рассказывали ребенку о том, какой он замечательный, самым важным является момент, когда ребенок примет их мнение и согласится с тем, что он действительно имеет ряд достоинств и заслуживает уважения. Так что данная игра - хороший способ проверить, что же принял для себя ваш ребенок и как это отразилось на его </a:t>
            </a:r>
            <a:r>
              <a:rPr lang="ru-RU" dirty="0" err="1" smtClean="0"/>
              <a:t>самоотношении</a:t>
            </a:r>
            <a:r>
              <a:rPr lang="ru-RU" dirty="0" smtClean="0"/>
              <a:t>.</a:t>
            </a:r>
            <a:br>
              <a:rPr lang="ru-RU" dirty="0" smtClean="0"/>
            </a:br>
            <a:r>
              <a:rPr lang="ru-RU" dirty="0" smtClean="0"/>
              <a:t/>
            </a:r>
            <a:br>
              <a:rPr lang="ru-RU" dirty="0" smtClean="0"/>
            </a:br>
            <a:r>
              <a:rPr lang="ru-RU" dirty="0" smtClean="0"/>
              <a:t>Возьмите мяч. Объясните ребенку правила игры: вы будете кидать ему мяч и начинать предложение, а он должен бросить его обратно, назвав окончание, пришедшее ему на ум. Все предложения будут касаться ребенка. Одни и те же "начала" могут прилетать к ребенку несколько раз, но придуманные им "окончания" должны различаться. А теперь кидайте ребенку мяч со словами: "Я умею...", "Я могу...", "Я хочу научиться...".</a:t>
            </a:r>
            <a:br>
              <a:rPr lang="ru-RU" dirty="0" smtClean="0"/>
            </a:br>
            <a:r>
              <a:rPr lang="ru-RU" dirty="0" smtClean="0"/>
              <a:t/>
            </a:r>
            <a:br>
              <a:rPr lang="ru-RU" dirty="0" smtClean="0"/>
            </a:br>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0648"/>
            <a:ext cx="8229600" cy="5911869"/>
          </a:xfrm>
        </p:spPr>
        <p:txBody>
          <a:bodyPr>
            <a:normAutofit fontScale="47500" lnSpcReduction="20000"/>
          </a:bodyPr>
          <a:lstStyle/>
          <a:p>
            <a:r>
              <a:rPr lang="ru-RU" i="1" u="sng" dirty="0" smtClean="0"/>
              <a:t>"</a:t>
            </a:r>
            <a:r>
              <a:rPr lang="ru-RU" i="1" u="sng" dirty="0" smtClean="0">
                <a:latin typeface="Times New Roman" pitchFamily="18" charset="0"/>
                <a:cs typeface="Times New Roman" pitchFamily="18" charset="0"/>
              </a:rPr>
              <a:t>Портрет смелого человека"</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Прежде всего отметим, что тревожные дети излишне склонны к постоянному оцениванию себя и самокритике. Кроме того, в их воображении обычно имеется образ смелого человека - некого эталона, который ничего не боится. Поэтому задача этой игры - не помочь ребенку осознать свои недостатки, а, скорее, осознать свой идеал и сделать его более реальным и достижимым.</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Итак, попросите сына или дочь представить себе смелого человека. Как он выглядит? Как ходит? Как общается с другими людьми? Как поступает в сложных ситуациях? Когда картинка возникнет в фантазии, попросите отразить ее на листе бумаги. Обсудите полученный рисунок. Пусть ребенок даст имя нарисованному смелому человеку. Дальше спросите, бывают ли у этого, предположим, Никиты тревоги или страхи? Скорее всего, вы получите отрицательный ответ, ведь нарисован очень смелый человек, сродни </a:t>
            </a:r>
            <a:r>
              <a:rPr lang="ru-RU" dirty="0" err="1" smtClean="0">
                <a:latin typeface="Times New Roman" pitchFamily="18" charset="0"/>
                <a:cs typeface="Times New Roman" pitchFamily="18" charset="0"/>
              </a:rPr>
              <a:t>супергерою-победителю</a:t>
            </a:r>
            <a:r>
              <a:rPr lang="ru-RU" dirty="0" smtClean="0">
                <a:latin typeface="Times New Roman" pitchFamily="18" charset="0"/>
                <a:cs typeface="Times New Roman" pitchFamily="18" charset="0"/>
              </a:rPr>
              <a:t>. Тогда задайте наводящие вопросы, которые должны привести ребенка к выводу, что не бывает людей, которые ничего не боятся. А смелый человек - это тот, кто может справиться со своей тревогой и страхами. Чтобы дети пришли к такому умозаключению, им стоит ответить на вопросы типа: "А у Никиты есть близкие? Разве он не боится, что с ними могут произойти какие-то неприятности? Если Никита - живой человек, то наверняка он бывает уставшим или больным. Может ли он в эти минуты быть таким же смелым? Не сомневается ли он, что сейчас может не справиться с трудностями?" и т. п.</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То есть ваша задача в данной игре - максимально "очеловечить" образ нарисованного смельчака, сделать его доступнее для ребенка. Поэтому помимо вопросов о чертах характера типа храбрости можно интересоваться любимыми блюдами смелого человека и тем, как он любит проводить свободное время, с кем дружит и т. д.</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Когда вы почувствуете, что образ стал реальнее, можно предложить ребенку неожиданный для него вопрос: "А чем ты схож с этим смелым человеком?" В случае затруднения с ответом помогите ребенку сами, сравнивая услышанное с тем, что вы знаете о своем сыне или дочери, а также с проявлениями смелости, которые были в его жизни.</a:t>
            </a:r>
            <a:br>
              <a:rPr lang="ru-RU" dirty="0" smtClean="0">
                <a:latin typeface="Times New Roman" pitchFamily="18" charset="0"/>
                <a:cs typeface="Times New Roman" pitchFamily="18" charset="0"/>
              </a:rPr>
            </a:br>
            <a:endParaRPr lang="ru-RU"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Типы СДВГ</a:t>
            </a:r>
            <a:endParaRPr lang="ru-RU" dirty="0"/>
          </a:p>
        </p:txBody>
      </p:sp>
      <p:sp>
        <p:nvSpPr>
          <p:cNvPr id="3" name="Содержимое 2"/>
          <p:cNvSpPr>
            <a:spLocks noGrp="1"/>
          </p:cNvSpPr>
          <p:nvPr>
            <p:ph idx="1"/>
          </p:nvPr>
        </p:nvSpPr>
        <p:spPr/>
        <p:txBody>
          <a:bodyPr/>
          <a:lstStyle/>
          <a:p>
            <a:pPr lvl="0"/>
            <a:r>
              <a:rPr lang="ru-RU" dirty="0" smtClean="0"/>
              <a:t>Дефицит внимания и </a:t>
            </a:r>
            <a:r>
              <a:rPr lang="ru-RU" dirty="0" err="1" smtClean="0"/>
              <a:t>гиперактивность</a:t>
            </a:r>
            <a:r>
              <a:rPr lang="ru-RU" dirty="0" smtClean="0"/>
              <a:t> выражены в равной степени;</a:t>
            </a:r>
          </a:p>
          <a:p>
            <a:pPr lvl="0"/>
            <a:r>
              <a:rPr lang="ru-RU" dirty="0" smtClean="0"/>
              <a:t>Преобладает дефицит внимания, а импульсивность и </a:t>
            </a:r>
            <a:r>
              <a:rPr lang="ru-RU" dirty="0" err="1" smtClean="0"/>
              <a:t>гиперактивность</a:t>
            </a:r>
            <a:r>
              <a:rPr lang="ru-RU" dirty="0" smtClean="0"/>
              <a:t> проявляются незначительно;</a:t>
            </a:r>
          </a:p>
          <a:p>
            <a:pPr lvl="0"/>
            <a:r>
              <a:rPr lang="ru-RU" dirty="0" smtClean="0"/>
              <a:t>Преобладает </a:t>
            </a:r>
            <a:r>
              <a:rPr lang="ru-RU" dirty="0" err="1" smtClean="0"/>
              <a:t>гиперактивность</a:t>
            </a:r>
            <a:r>
              <a:rPr lang="ru-RU" dirty="0" smtClean="0"/>
              <a:t> и импульсивность, внимание нарушено незначительно.</a:t>
            </a:r>
          </a:p>
          <a:p>
            <a:endParaRPr lang="ru-RU"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Замкнутость детей младшего школьного возраста.</a:t>
            </a:r>
            <a:endParaRPr lang="ru-RU" dirty="0"/>
          </a:p>
        </p:txBody>
      </p:sp>
      <p:sp>
        <p:nvSpPr>
          <p:cNvPr id="3" name="Содержимое 2"/>
          <p:cNvSpPr>
            <a:spLocks noGrp="1"/>
          </p:cNvSpPr>
          <p:nvPr>
            <p:ph idx="1"/>
          </p:nvPr>
        </p:nvSpPr>
        <p:spPr/>
        <p:txBody>
          <a:bodyPr>
            <a:normAutofit fontScale="55000" lnSpcReduction="20000"/>
          </a:bodyPr>
          <a:lstStyle/>
          <a:p>
            <a:r>
              <a:rPr lang="ru-RU" dirty="0" smtClean="0"/>
              <a:t>К сожалению, в настоящее время значительно увеличилось число детей младшего и старшего школьного возраста, у которых наблюдаются проблемы в эмоционально – волевой сфере – это тревожность, агрессивность, замкнутость, застенчивость, </a:t>
            </a:r>
            <a:r>
              <a:rPr lang="ru-RU" dirty="0" err="1" smtClean="0"/>
              <a:t>гипевозбудимость</a:t>
            </a:r>
            <a:r>
              <a:rPr lang="ru-RU" dirty="0" smtClean="0"/>
              <a:t>, </a:t>
            </a:r>
            <a:r>
              <a:rPr lang="ru-RU" dirty="0" err="1" smtClean="0"/>
              <a:t>гиперактивность</a:t>
            </a:r>
            <a:r>
              <a:rPr lang="ru-RU" dirty="0" smtClean="0"/>
              <a:t>, страхи и т.д. В конечном итоге, все эти проблемы ведут к трудностям школьного обучения, и взаимоотношений ребенка со сверстниками, родителями. Особое место в данном вопросе занимают замкнутые дети, ведь замкнутость – это явление всеобщее и широко распространенное.</a:t>
            </a:r>
          </a:p>
          <a:p>
            <a:pPr>
              <a:buNone/>
            </a:pPr>
            <a:r>
              <a:rPr lang="ru-RU" dirty="0" smtClean="0"/>
              <a:t> </a:t>
            </a:r>
          </a:p>
          <a:p>
            <a:r>
              <a:rPr lang="ru-RU" dirty="0" smtClean="0"/>
              <a:t>Особенно ярко замкнутость проявляется в младшем школьном возрасте, а также в подростковом. Замкнутому ребенку труднее общаться со сверстниками, зачастую они сами избегают контакта с другими людьми. Они постоянно испытывают какое-то беспокойство и считают себя хуже других детей. Замкнутые дети часто колеблются в принятии решений, не проявляют инициативы, не утверждают и не защищают себя.</a:t>
            </a:r>
            <a:r>
              <a:rPr lang="ru-RU" b="1" dirty="0" smtClean="0"/>
              <a:t> </a:t>
            </a:r>
            <a:r>
              <a:rPr lang="ru-RU" dirty="0" smtClean="0"/>
              <a:t>Именно поэтому чрезвычайно актуальной на сегодняшний день является проведение с замкнутыми детьми психологической коррекции.</a:t>
            </a:r>
          </a:p>
          <a:p>
            <a:r>
              <a:rPr lang="ru-RU" dirty="0" smtClean="0"/>
              <a:t> </a:t>
            </a:r>
          </a:p>
          <a:p>
            <a:endParaRPr lang="ru-RU"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Симптомы замкнутости:</a:t>
            </a:r>
            <a:endParaRPr lang="ru-RU" dirty="0"/>
          </a:p>
        </p:txBody>
      </p:sp>
      <p:sp>
        <p:nvSpPr>
          <p:cNvPr id="3" name="Содержимое 2"/>
          <p:cNvSpPr>
            <a:spLocks noGrp="1"/>
          </p:cNvSpPr>
          <p:nvPr>
            <p:ph idx="1"/>
          </p:nvPr>
        </p:nvSpPr>
        <p:spPr/>
        <p:txBody>
          <a:bodyPr>
            <a:normAutofit fontScale="55000" lnSpcReduction="20000"/>
          </a:bodyPr>
          <a:lstStyle/>
          <a:p>
            <a:pPr lvl="0"/>
            <a:r>
              <a:rPr lang="ru-RU" dirty="0" smtClean="0"/>
              <a:t>ребенок может вообще не разговаривать, говорить, в крайнем случае, произносить слова шепотом;</a:t>
            </a:r>
          </a:p>
          <a:p>
            <a:pPr lvl="0"/>
            <a:r>
              <a:rPr lang="ru-RU" dirty="0" smtClean="0"/>
              <a:t>держится подальше от всех или с большим трудом входит в коллектив;</a:t>
            </a:r>
          </a:p>
          <a:p>
            <a:pPr lvl="0"/>
            <a:r>
              <a:rPr lang="ru-RU" dirty="0" smtClean="0"/>
              <a:t>у него друзей очень мало или нет совсем;</a:t>
            </a:r>
          </a:p>
          <a:p>
            <a:pPr lvl="0"/>
            <a:r>
              <a:rPr lang="ru-RU" dirty="0" smtClean="0"/>
              <a:t>он боится начать что-то новое;</a:t>
            </a:r>
          </a:p>
          <a:p>
            <a:pPr lvl="0"/>
            <a:r>
              <a:rPr lang="ru-RU" dirty="0" smtClean="0"/>
              <a:t>не решается выразить свое мнение;</a:t>
            </a:r>
          </a:p>
          <a:p>
            <a:pPr lvl="0"/>
            <a:r>
              <a:rPr lang="ru-RU" dirty="0" smtClean="0"/>
              <a:t>таит внутри свои чувства, мысли, события, не идет на разговор со взрослым;</a:t>
            </a:r>
          </a:p>
          <a:p>
            <a:pPr lvl="0"/>
            <a:r>
              <a:rPr lang="ru-RU" dirty="0" smtClean="0"/>
              <a:t>часто уклоняется в разговоре, прикрываясь фразой «я не знаю», а иногда и действительно думает, что ему нечего сказать;</a:t>
            </a:r>
          </a:p>
          <a:p>
            <a:pPr lvl="0"/>
            <a:r>
              <a:rPr lang="ru-RU" dirty="0" smtClean="0"/>
              <a:t>излишняя осторожность в словах и поступках;</a:t>
            </a:r>
          </a:p>
          <a:p>
            <a:pPr lvl="0"/>
            <a:r>
              <a:rPr lang="ru-RU" dirty="0" smtClean="0"/>
              <a:t>отсутствие спонтанных проявлений (но может очень желать этой спонтанности);</a:t>
            </a:r>
          </a:p>
          <a:p>
            <a:pPr lvl="0"/>
            <a:r>
              <a:rPr lang="ru-RU" dirty="0" smtClean="0"/>
              <a:t>неглубокое дыхание;</a:t>
            </a:r>
          </a:p>
          <a:p>
            <a:pPr lvl="0"/>
            <a:r>
              <a:rPr lang="ru-RU" dirty="0" smtClean="0"/>
              <a:t>психосоматические проявления (боли в желудке, например);</a:t>
            </a:r>
          </a:p>
          <a:p>
            <a:pPr lvl="0"/>
            <a:r>
              <a:rPr lang="ru-RU" dirty="0" smtClean="0"/>
              <a:t>желание завести непривычную домашнюю живность (паука, ящерицу, змейку);</a:t>
            </a:r>
          </a:p>
          <a:p>
            <a:pPr lvl="0"/>
            <a:r>
              <a:rPr lang="ru-RU" dirty="0" smtClean="0"/>
              <a:t>часто держит руки за спиной, в карманах, плотно прижатыми к себе, вяло висящими вдоль тела (нет живой жестикуляции).</a:t>
            </a:r>
          </a:p>
          <a:p>
            <a:endParaRPr lang="ru-RU"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Причины замкнутости:</a:t>
            </a:r>
            <a:endParaRPr lang="ru-RU" dirty="0"/>
          </a:p>
        </p:txBody>
      </p:sp>
      <p:sp>
        <p:nvSpPr>
          <p:cNvPr id="3" name="Содержимое 2"/>
          <p:cNvSpPr>
            <a:spLocks noGrp="1"/>
          </p:cNvSpPr>
          <p:nvPr>
            <p:ph idx="1"/>
          </p:nvPr>
        </p:nvSpPr>
        <p:spPr/>
        <p:txBody>
          <a:bodyPr>
            <a:normAutofit fontScale="55000" lnSpcReduction="20000"/>
          </a:bodyPr>
          <a:lstStyle/>
          <a:p>
            <a:pPr lvl="0"/>
            <a:r>
              <a:rPr lang="ru-RU" dirty="0" smtClean="0"/>
              <a:t>не справиться со сложной ситуацией;</a:t>
            </a:r>
          </a:p>
          <a:p>
            <a:pPr lvl="0"/>
            <a:r>
              <a:rPr lang="ru-RU" dirty="0" smtClean="0"/>
              <a:t>страх общения со сверстниками (страх быть обиженным, осмеянным или проигнорированным);</a:t>
            </a:r>
          </a:p>
          <a:p>
            <a:pPr lvl="0"/>
            <a:r>
              <a:rPr lang="ru-RU" dirty="0" smtClean="0"/>
              <a:t>трудности общения с противоположным полом;</a:t>
            </a:r>
          </a:p>
          <a:p>
            <a:pPr lvl="0"/>
            <a:r>
              <a:rPr lang="ru-RU" dirty="0" smtClean="0"/>
              <a:t>отрицательный эффект выраженной однажды искренности ребенка (в разговоре и поступках);</a:t>
            </a:r>
          </a:p>
          <a:p>
            <a:pPr lvl="0"/>
            <a:r>
              <a:rPr lang="ru-RU" dirty="0" smtClean="0"/>
              <a:t>нежелание выполнять требования взрослых, участвовать в чем-то;</a:t>
            </a:r>
          </a:p>
          <a:p>
            <a:pPr lvl="0"/>
            <a:r>
              <a:rPr lang="ru-RU" dirty="0" smtClean="0"/>
              <a:t>неумение осуществлять выбор, решаться на действие;</a:t>
            </a:r>
          </a:p>
          <a:p>
            <a:pPr lvl="0"/>
            <a:r>
              <a:rPr lang="ru-RU" dirty="0" smtClean="0"/>
              <a:t>затаенная накопившаяся обида, огорчения;</a:t>
            </a:r>
          </a:p>
          <a:p>
            <a:pPr lvl="0"/>
            <a:r>
              <a:rPr lang="ru-RU" dirty="0" smtClean="0"/>
              <a:t>повышенная тревожность (о себе, о ком-то из родителей);</a:t>
            </a:r>
          </a:p>
          <a:p>
            <a:pPr lvl="0"/>
            <a:r>
              <a:rPr lang="ru-RU" dirty="0" smtClean="0"/>
              <a:t>слишком большие обязанности для ребенка;</a:t>
            </a:r>
          </a:p>
          <a:p>
            <a:pPr lvl="0"/>
            <a:r>
              <a:rPr lang="ru-RU" dirty="0" smtClean="0"/>
              <a:t>строгое или жестокое наказание ребенка;</a:t>
            </a:r>
          </a:p>
          <a:p>
            <a:pPr lvl="0"/>
            <a:r>
              <a:rPr lang="ru-RU" dirty="0" smtClean="0"/>
              <a:t>сексуальное насилие или его попытки над ребенком;</a:t>
            </a:r>
          </a:p>
          <a:p>
            <a:pPr lvl="0"/>
            <a:r>
              <a:rPr lang="ru-RU" dirty="0" smtClean="0"/>
              <a:t>тяжелая болезнь или частая болезненность (физическая или психическая);</a:t>
            </a:r>
          </a:p>
          <a:p>
            <a:pPr lvl="0"/>
            <a:r>
              <a:rPr lang="ru-RU" dirty="0" smtClean="0"/>
              <a:t>культивирование родителями отчужденного, слишком послушного, «правильного» поведения;</a:t>
            </a:r>
          </a:p>
          <a:p>
            <a:pPr lvl="0"/>
            <a:r>
              <a:rPr lang="ru-RU" dirty="0" smtClean="0"/>
              <a:t>о </a:t>
            </a:r>
            <a:r>
              <a:rPr lang="ru-RU" dirty="0" err="1" smtClean="0"/>
              <a:t>щущение</a:t>
            </a:r>
            <a:r>
              <a:rPr lang="ru-RU" dirty="0" smtClean="0"/>
              <a:t> себя ненужным, лишним в семье.</a:t>
            </a:r>
          </a:p>
          <a:p>
            <a:endParaRPr lang="ru-RU"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Последствия замкнутости:</a:t>
            </a:r>
            <a:endParaRPr lang="ru-RU" dirty="0"/>
          </a:p>
        </p:txBody>
      </p:sp>
      <p:sp>
        <p:nvSpPr>
          <p:cNvPr id="3" name="Содержимое 2"/>
          <p:cNvSpPr>
            <a:spLocks noGrp="1"/>
          </p:cNvSpPr>
          <p:nvPr>
            <p:ph idx="1"/>
          </p:nvPr>
        </p:nvSpPr>
        <p:spPr/>
        <p:txBody>
          <a:bodyPr>
            <a:normAutofit fontScale="47500" lnSpcReduction="20000"/>
          </a:bodyPr>
          <a:lstStyle/>
          <a:p>
            <a:r>
              <a:rPr lang="ru-RU" dirty="0" smtClean="0"/>
              <a:t>Если ничего не предпринимать, то замкнутый ребенок останется в опасности:</a:t>
            </a:r>
          </a:p>
          <a:p>
            <a:r>
              <a:rPr lang="ru-RU" dirty="0" smtClean="0"/>
              <a:t> </a:t>
            </a:r>
          </a:p>
          <a:p>
            <a:pPr lvl="0"/>
            <a:r>
              <a:rPr lang="ru-RU" dirty="0" smtClean="0"/>
              <a:t>не будет решаться на выбор, доводить всё до конца, сворачивая с пути;</a:t>
            </a:r>
          </a:p>
          <a:p>
            <a:pPr lvl="0"/>
            <a:r>
              <a:rPr lang="ru-RU" dirty="0" smtClean="0"/>
              <a:t>будет подвержен насмешкам окружающих, сверстников;</a:t>
            </a:r>
          </a:p>
          <a:p>
            <a:pPr lvl="0"/>
            <a:r>
              <a:rPr lang="ru-RU" dirty="0" smtClean="0"/>
              <a:t>ему будут сниться ночные кошмары (проблемам, страхам останется выражаться только через них);</a:t>
            </a:r>
          </a:p>
          <a:p>
            <a:pPr lvl="0"/>
            <a:r>
              <a:rPr lang="ru-RU" dirty="0" smtClean="0"/>
              <a:t>не научится вступать в беседу, поддерживать контакт (грозят проблемы с общением во взрослой жизни);</a:t>
            </a:r>
          </a:p>
          <a:p>
            <a:pPr lvl="0"/>
            <a:r>
              <a:rPr lang="ru-RU" dirty="0" smtClean="0"/>
              <a:t>не сможет проявлять свободно свои чувства и желания;</a:t>
            </a:r>
          </a:p>
          <a:p>
            <a:pPr lvl="0"/>
            <a:r>
              <a:rPr lang="ru-RU" dirty="0" smtClean="0"/>
              <a:t>постоянно станет контролировать себя, свое общение и действия;</a:t>
            </a:r>
          </a:p>
          <a:p>
            <a:pPr lvl="0"/>
            <a:r>
              <a:rPr lang="ru-RU" dirty="0" smtClean="0"/>
              <a:t>будет бояться свободно развиваться, познавать, совершенствоваться в разных сферах жизни;</a:t>
            </a:r>
          </a:p>
          <a:p>
            <a:pPr lvl="0"/>
            <a:r>
              <a:rPr lang="ru-RU" dirty="0" err="1" smtClean="0"/>
              <a:t>н</a:t>
            </a:r>
            <a:r>
              <a:rPr lang="ru-RU" dirty="0" smtClean="0"/>
              <a:t> е сможет удовлетворять многие свои социальные, психологические, личностные потребности;</a:t>
            </a:r>
          </a:p>
          <a:p>
            <a:pPr lvl="0"/>
            <a:r>
              <a:rPr lang="ru-RU" dirty="0" smtClean="0"/>
              <a:t>сохранит неуверенность в себе на многие годы;</a:t>
            </a:r>
          </a:p>
          <a:p>
            <a:pPr lvl="0"/>
            <a:r>
              <a:rPr lang="ru-RU" dirty="0" smtClean="0"/>
              <a:t>не будет решать сложные проблемные ситуации;</a:t>
            </a:r>
          </a:p>
          <a:p>
            <a:pPr lvl="0"/>
            <a:r>
              <a:rPr lang="ru-RU" dirty="0" smtClean="0"/>
              <a:t>будет в одиночестве;</a:t>
            </a:r>
          </a:p>
          <a:p>
            <a:pPr lvl="0"/>
            <a:r>
              <a:rPr lang="ru-RU" dirty="0" smtClean="0"/>
              <a:t>возможны душевные расстройства.</a:t>
            </a:r>
          </a:p>
          <a:p>
            <a:r>
              <a:rPr lang="ru-RU" dirty="0" smtClean="0"/>
              <a:t> </a:t>
            </a:r>
          </a:p>
          <a:p>
            <a:r>
              <a:rPr lang="ru-RU" dirty="0" smtClean="0"/>
              <a:t> Чем дольше сохраняется это состояние, тем более ребенок погружается в него. Это осложняет его освобождение из замкнутого поведения.</a:t>
            </a:r>
          </a:p>
          <a:p>
            <a:endParaRPr lang="ru-RU"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Игры и упражнения.</a:t>
            </a:r>
            <a:endParaRPr lang="ru-RU" dirty="0"/>
          </a:p>
        </p:txBody>
      </p:sp>
      <p:sp>
        <p:nvSpPr>
          <p:cNvPr id="3" name="Содержимое 2"/>
          <p:cNvSpPr>
            <a:spLocks noGrp="1"/>
          </p:cNvSpPr>
          <p:nvPr>
            <p:ph idx="1"/>
          </p:nvPr>
        </p:nvSpPr>
        <p:spPr/>
        <p:txBody>
          <a:bodyPr>
            <a:normAutofit fontScale="25000" lnSpcReduction="20000"/>
          </a:bodyPr>
          <a:lstStyle/>
          <a:p>
            <a:pPr>
              <a:buNone/>
            </a:pPr>
            <a:r>
              <a:rPr lang="ru-RU" sz="5600" b="1" dirty="0" smtClean="0">
                <a:latin typeface="Times New Roman" pitchFamily="18" charset="0"/>
                <a:cs typeface="Times New Roman" pitchFamily="18" charset="0"/>
              </a:rPr>
              <a:t>«Закончи предложение»</a:t>
            </a:r>
            <a:endParaRPr lang="ru-RU" sz="5600" dirty="0" smtClean="0">
              <a:latin typeface="Times New Roman" pitchFamily="18" charset="0"/>
              <a:cs typeface="Times New Roman" pitchFamily="18" charset="0"/>
            </a:endParaRPr>
          </a:p>
          <a:p>
            <a:pPr>
              <a:buNone/>
            </a:pPr>
            <a:r>
              <a:rPr lang="ru-RU" sz="5600" dirty="0" smtClean="0">
                <a:latin typeface="Times New Roman" pitchFamily="18" charset="0"/>
                <a:cs typeface="Times New Roman" pitchFamily="18" charset="0"/>
              </a:rPr>
              <a:t> </a:t>
            </a:r>
          </a:p>
          <a:p>
            <a:pPr>
              <a:buNone/>
            </a:pPr>
            <a:r>
              <a:rPr lang="ru-RU" sz="5600" b="1" dirty="0" smtClean="0">
                <a:latin typeface="Times New Roman" pitchFamily="18" charset="0"/>
                <a:cs typeface="Times New Roman" pitchFamily="18" charset="0"/>
              </a:rPr>
              <a:t>Цель: </a:t>
            </a:r>
            <a:r>
              <a:rPr lang="ru-RU" sz="5600" dirty="0" smtClean="0">
                <a:latin typeface="Times New Roman" pitchFamily="18" charset="0"/>
                <a:cs typeface="Times New Roman" pitchFamily="18" charset="0"/>
              </a:rPr>
              <a:t>это упражнение способствует повышению уверенности в себе, в свои силы.</a:t>
            </a:r>
          </a:p>
          <a:p>
            <a:pPr>
              <a:buNone/>
            </a:pPr>
            <a:r>
              <a:rPr lang="ru-RU" sz="5600" dirty="0" smtClean="0">
                <a:latin typeface="Times New Roman" pitchFamily="18" charset="0"/>
                <a:cs typeface="Times New Roman" pitchFamily="18" charset="0"/>
              </a:rPr>
              <a:t>Ребенок по очереди заканчивает каждое из предложений:</a:t>
            </a:r>
          </a:p>
          <a:p>
            <a:pPr>
              <a:buNone/>
            </a:pPr>
            <a:r>
              <a:rPr lang="ru-RU" sz="5600" dirty="0" smtClean="0">
                <a:latin typeface="Times New Roman" pitchFamily="18" charset="0"/>
                <a:cs typeface="Times New Roman" pitchFamily="18" charset="0"/>
              </a:rPr>
              <a:t>Я хочу…</a:t>
            </a:r>
          </a:p>
          <a:p>
            <a:pPr>
              <a:buNone/>
            </a:pPr>
            <a:r>
              <a:rPr lang="ru-RU" sz="5600" dirty="0" smtClean="0">
                <a:latin typeface="Times New Roman" pitchFamily="18" charset="0"/>
                <a:cs typeface="Times New Roman" pitchFamily="18" charset="0"/>
              </a:rPr>
              <a:t>Я умею…</a:t>
            </a:r>
          </a:p>
          <a:p>
            <a:pPr>
              <a:buNone/>
            </a:pPr>
            <a:r>
              <a:rPr lang="ru-RU" sz="5600" dirty="0" smtClean="0">
                <a:latin typeface="Times New Roman" pitchFamily="18" charset="0"/>
                <a:cs typeface="Times New Roman" pitchFamily="18" charset="0"/>
              </a:rPr>
              <a:t>Я смогу…</a:t>
            </a:r>
          </a:p>
          <a:p>
            <a:pPr>
              <a:buNone/>
            </a:pPr>
            <a:r>
              <a:rPr lang="ru-RU" sz="5600" dirty="0" smtClean="0">
                <a:latin typeface="Times New Roman" pitchFamily="18" charset="0"/>
                <a:cs typeface="Times New Roman" pitchFamily="18" charset="0"/>
              </a:rPr>
              <a:t>Я добьюсь…</a:t>
            </a:r>
          </a:p>
          <a:p>
            <a:pPr>
              <a:buNone/>
            </a:pPr>
            <a:r>
              <a:rPr lang="ru-RU" sz="5600" dirty="0" smtClean="0">
                <a:latin typeface="Times New Roman" pitchFamily="18" charset="0"/>
                <a:cs typeface="Times New Roman" pitchFamily="18" charset="0"/>
              </a:rPr>
              <a:t>Ребенка можно попросить объяснить тот или иной ответ.</a:t>
            </a:r>
          </a:p>
          <a:p>
            <a:pPr>
              <a:buNone/>
            </a:pPr>
            <a:r>
              <a:rPr lang="ru-RU" sz="4300" dirty="0" smtClean="0">
                <a:latin typeface="Times New Roman" pitchFamily="18" charset="0"/>
                <a:cs typeface="Times New Roman" pitchFamily="18" charset="0"/>
              </a:rPr>
              <a:t> </a:t>
            </a:r>
          </a:p>
          <a:p>
            <a:pPr>
              <a:buNone/>
            </a:pPr>
            <a:r>
              <a:rPr lang="ru-RU" sz="5600" b="1" dirty="0" smtClean="0">
                <a:latin typeface="Times New Roman" pitchFamily="18" charset="0"/>
                <a:cs typeface="Times New Roman" pitchFamily="18" charset="0"/>
              </a:rPr>
              <a:t>Совместный рисунок «Как мы боремся с трудностями»</a:t>
            </a:r>
            <a:endParaRPr lang="ru-RU" sz="5600" dirty="0" smtClean="0">
              <a:latin typeface="Times New Roman" pitchFamily="18" charset="0"/>
              <a:cs typeface="Times New Roman" pitchFamily="18" charset="0"/>
            </a:endParaRPr>
          </a:p>
          <a:p>
            <a:pPr>
              <a:buNone/>
            </a:pPr>
            <a:r>
              <a:rPr lang="ru-RU" sz="5600" dirty="0" smtClean="0">
                <a:latin typeface="Times New Roman" pitchFamily="18" charset="0"/>
                <a:cs typeface="Times New Roman" pitchFamily="18" charset="0"/>
              </a:rPr>
              <a:t> </a:t>
            </a:r>
          </a:p>
          <a:p>
            <a:pPr>
              <a:buNone/>
            </a:pPr>
            <a:r>
              <a:rPr lang="ru-RU" sz="5600" b="1" dirty="0" smtClean="0">
                <a:latin typeface="Times New Roman" pitchFamily="18" charset="0"/>
                <a:cs typeface="Times New Roman" pitchFamily="18" charset="0"/>
              </a:rPr>
              <a:t>Цель: </a:t>
            </a:r>
            <a:r>
              <a:rPr lang="ru-RU" sz="5600" dirty="0" smtClean="0">
                <a:latin typeface="Times New Roman" pitchFamily="18" charset="0"/>
                <a:cs typeface="Times New Roman" pitchFamily="18" charset="0"/>
              </a:rPr>
              <a:t>упражнение способствует преодолению застенчивости, развитие уверенности в себе, поможет замкнутому ребенку вступить в контакт с другими детьми, приоткрыть сверстникам свой внутренний мир.</a:t>
            </a:r>
          </a:p>
          <a:p>
            <a:pPr>
              <a:buNone/>
            </a:pPr>
            <a:r>
              <a:rPr lang="ru-RU" sz="5600" dirty="0" smtClean="0">
                <a:latin typeface="Times New Roman" pitchFamily="18" charset="0"/>
                <a:cs typeface="Times New Roman" pitchFamily="18" charset="0"/>
              </a:rPr>
              <a:t>Не нужно бояться ошибок, неудач. Мы с вами растем, развиваемся. Каждый день ставит перед нами новые задачи, с которыми нам нужно справиться, каждый день мы учимся делать что-то новое. А на новой дороге не обойтись без ошибок и неудач. Не бойтесь их! Трудности, с которыми мы справляемся, делают нас сильнее, умнее, увереннее в себе. Главное – не расстраиваться, не опускать руки, не обвинять себя и окружающих в том, что не повезло. Нужно терпеливо исправлять ошибки, преодолевать трудности. Давайте подумаем вместе, что значит «на ошибках учатся»? Наши ошибки помогают нам понять, что было сделано не так, и в следующий раз поступить так, чтобы добиться успеха. Если трудно, непонятно, попросите о помощи других ребят или взрослого человека. Может быть, они уже сталкивались с такой ситуацией, и у них есть опыт выхода из нее, который они могут вам передать.</a:t>
            </a:r>
          </a:p>
          <a:p>
            <a:pPr>
              <a:buNone/>
            </a:pPr>
            <a:r>
              <a:rPr lang="ru-RU" sz="5600" dirty="0" smtClean="0">
                <a:latin typeface="Times New Roman" pitchFamily="18" charset="0"/>
                <a:cs typeface="Times New Roman" pitchFamily="18" charset="0"/>
              </a:rPr>
              <a:t>После беседы обговорите вместе с детьми различные способы преодоления трудностей, пусть они попробуют придумать их сами, вспомнят примеры, как они или их друзья преодолевали различные жизненные препятствия.</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0648"/>
            <a:ext cx="8229600" cy="5911869"/>
          </a:xfrm>
        </p:spPr>
        <p:txBody>
          <a:bodyPr>
            <a:normAutofit fontScale="47500" lnSpcReduction="20000"/>
          </a:bodyPr>
          <a:lstStyle/>
          <a:p>
            <a:r>
              <a:rPr lang="ru-RU" b="1" dirty="0" smtClean="0"/>
              <a:t>«Я в лучах солнца»</a:t>
            </a:r>
            <a:endParaRPr lang="ru-RU" dirty="0" smtClean="0"/>
          </a:p>
          <a:p>
            <a:r>
              <a:rPr lang="ru-RU" dirty="0" smtClean="0"/>
              <a:t> </a:t>
            </a:r>
          </a:p>
          <a:p>
            <a:r>
              <a:rPr lang="ru-RU" b="1" dirty="0" smtClean="0"/>
              <a:t>Цель</a:t>
            </a:r>
            <a:r>
              <a:rPr lang="ru-RU" dirty="0" smtClean="0"/>
              <a:t>: развитие уверенности, позитивных качеств. </a:t>
            </a:r>
          </a:p>
          <a:p>
            <a:r>
              <a:rPr lang="ru-RU" dirty="0" smtClean="0"/>
              <a:t>Нарисовать солнышко, внутри написать свое имя, на каждом лучике подписать свои хорошие качества.</a:t>
            </a:r>
          </a:p>
          <a:p>
            <a:r>
              <a:rPr lang="ru-RU" dirty="0" smtClean="0"/>
              <a:t> </a:t>
            </a:r>
          </a:p>
          <a:p>
            <a:r>
              <a:rPr lang="ru-RU" dirty="0" smtClean="0"/>
              <a:t> </a:t>
            </a:r>
          </a:p>
          <a:p>
            <a:r>
              <a:rPr lang="ru-RU" b="1" dirty="0" smtClean="0"/>
              <a:t>«Рисунок имени»</a:t>
            </a:r>
            <a:endParaRPr lang="ru-RU" dirty="0" smtClean="0"/>
          </a:p>
          <a:p>
            <a:r>
              <a:rPr lang="ru-RU" dirty="0" smtClean="0"/>
              <a:t> </a:t>
            </a:r>
          </a:p>
          <a:p>
            <a:r>
              <a:rPr lang="ru-RU" b="1" dirty="0" smtClean="0"/>
              <a:t>Цель</a:t>
            </a:r>
            <a:r>
              <a:rPr lang="ru-RU" dirty="0" smtClean="0"/>
              <a:t>: содействовать повышению самоуважения у ребенка.</a:t>
            </a:r>
          </a:p>
          <a:p>
            <a:r>
              <a:rPr lang="ru-RU" dirty="0" smtClean="0"/>
              <a:t>Взрослый просит ребенка представить, что он уже вырос и стал известным мореплавателем либо врачом, или может быть, знаменитым ученым или писателем.</a:t>
            </a:r>
          </a:p>
          <a:p>
            <a:r>
              <a:rPr lang="ru-RU" dirty="0" smtClean="0"/>
              <a:t>Решено выпустить красивый альбом в честь каждого. На этом альбоме должно быть написано имя знаменитости, украшают его интересные рисунки. Ребенок с помощью взрослого придумывает, какие рисунки могут быть помещены в альбоме рядом с его именем, можно их назвать устно, а затем на листе бумаги пишет красивое имя и рисует задуманное.</a:t>
            </a:r>
          </a:p>
          <a:p>
            <a:r>
              <a:rPr lang="ru-RU" dirty="0" smtClean="0"/>
              <a:t> </a:t>
            </a:r>
          </a:p>
          <a:p>
            <a:r>
              <a:rPr lang="ru-RU" dirty="0" smtClean="0"/>
              <a:t> </a:t>
            </a:r>
          </a:p>
          <a:p>
            <a:r>
              <a:rPr lang="ru-RU" dirty="0" smtClean="0"/>
              <a:t> </a:t>
            </a:r>
          </a:p>
          <a:p>
            <a:r>
              <a:rPr lang="ru-RU" b="1" dirty="0" smtClean="0"/>
              <a:t>«Слова»</a:t>
            </a:r>
            <a:endParaRPr lang="ru-RU" dirty="0" smtClean="0"/>
          </a:p>
          <a:p>
            <a:r>
              <a:rPr lang="ru-RU" dirty="0" smtClean="0"/>
              <a:t> </a:t>
            </a:r>
          </a:p>
          <a:p>
            <a:r>
              <a:rPr lang="ru-RU" b="1" dirty="0" smtClean="0"/>
              <a:t>Цель</a:t>
            </a:r>
            <a:r>
              <a:rPr lang="ru-RU" dirty="0" smtClean="0"/>
              <a:t>: помочь ребенку высказать собственную точку зрения по значимой проблеме.</a:t>
            </a:r>
          </a:p>
          <a:p>
            <a:r>
              <a:rPr lang="ru-RU" dirty="0" smtClean="0"/>
              <a:t>«Перед тобой разные красивые облачка. Каждое облачко имеет свое название, выбирай любое и читай вслух его название. Теперь тебе надо придумать, что означает для тебя эти слова. Например, «Веселье - это когда я играю с друзьями».</a:t>
            </a:r>
          </a:p>
          <a:p>
            <a:r>
              <a:rPr lang="ru-RU" dirty="0" smtClean="0"/>
              <a:t> </a:t>
            </a:r>
          </a:p>
          <a:p>
            <a:endParaRPr lang="ru-RU"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32656"/>
            <a:ext cx="8229600" cy="5839861"/>
          </a:xfrm>
        </p:spPr>
        <p:txBody>
          <a:bodyPr>
            <a:normAutofit fontScale="25000" lnSpcReduction="20000"/>
          </a:bodyPr>
          <a:lstStyle/>
          <a:p>
            <a:pPr>
              <a:buNone/>
            </a:pPr>
            <a:r>
              <a:rPr lang="ru-RU" sz="5600" b="1" dirty="0" smtClean="0">
                <a:latin typeface="Times New Roman" pitchFamily="18" charset="0"/>
                <a:cs typeface="Times New Roman" pitchFamily="18" charset="0"/>
              </a:rPr>
              <a:t>«Смак»</a:t>
            </a:r>
            <a:endParaRPr lang="ru-RU" sz="5600" dirty="0" smtClean="0">
              <a:latin typeface="Times New Roman" pitchFamily="18" charset="0"/>
              <a:cs typeface="Times New Roman" pitchFamily="18" charset="0"/>
            </a:endParaRPr>
          </a:p>
          <a:p>
            <a:pPr>
              <a:buNone/>
            </a:pPr>
            <a:r>
              <a:rPr lang="ru-RU" sz="5600" dirty="0" smtClean="0">
                <a:latin typeface="Times New Roman" pitchFamily="18" charset="0"/>
                <a:cs typeface="Times New Roman" pitchFamily="18" charset="0"/>
              </a:rPr>
              <a:t> </a:t>
            </a:r>
          </a:p>
          <a:p>
            <a:pPr>
              <a:buNone/>
            </a:pPr>
            <a:r>
              <a:rPr lang="ru-RU" sz="5600" b="1" dirty="0" smtClean="0">
                <a:latin typeface="Times New Roman" pitchFamily="18" charset="0"/>
                <a:cs typeface="Times New Roman" pitchFamily="18" charset="0"/>
              </a:rPr>
              <a:t>Цель: </a:t>
            </a:r>
            <a:r>
              <a:rPr lang="ru-RU" sz="5600" dirty="0" smtClean="0">
                <a:latin typeface="Times New Roman" pitchFamily="18" charset="0"/>
                <a:cs typeface="Times New Roman" pitchFamily="18" charset="0"/>
              </a:rPr>
              <a:t>развитие уверенности в себе и освоение некоторых способов общения в присутствии большого количества людей, а также тренировка умения вести разговор.</a:t>
            </a:r>
          </a:p>
          <a:p>
            <a:pPr>
              <a:buNone/>
            </a:pPr>
            <a:r>
              <a:rPr lang="ru-RU" sz="5600" dirty="0" smtClean="0">
                <a:latin typeface="Times New Roman" pitchFamily="18" charset="0"/>
                <a:cs typeface="Times New Roman" pitchFamily="18" charset="0"/>
              </a:rPr>
              <a:t>Ребенку предлагается представить себе, что он самый лучший повар на свете и его пригласили выступить в телевизионной передаче «Смак», чтобы продемонстрировать способы приготовления самых изысканных блюд. Для этой игры необходимо выбрать ведущего передачи (им может быть взрослый). Желательно также, чтобы присутствовали и зрители.</a:t>
            </a:r>
          </a:p>
          <a:p>
            <a:pPr>
              <a:buNone/>
            </a:pPr>
            <a:r>
              <a:rPr lang="ru-RU" sz="5600" dirty="0" smtClean="0">
                <a:latin typeface="Times New Roman" pitchFamily="18" charset="0"/>
                <a:cs typeface="Times New Roman" pitchFamily="18" charset="0"/>
              </a:rPr>
              <a:t> </a:t>
            </a:r>
            <a:r>
              <a:rPr lang="ru-RU" sz="5600" b="1" dirty="0" smtClean="0">
                <a:latin typeface="Times New Roman" pitchFamily="18" charset="0"/>
                <a:cs typeface="Times New Roman" pitchFamily="18" charset="0"/>
              </a:rPr>
              <a:t>«Письмо»</a:t>
            </a:r>
            <a:endParaRPr lang="ru-RU" sz="5600" dirty="0" smtClean="0">
              <a:latin typeface="Times New Roman" pitchFamily="18" charset="0"/>
              <a:cs typeface="Times New Roman" pitchFamily="18" charset="0"/>
            </a:endParaRPr>
          </a:p>
          <a:p>
            <a:pPr>
              <a:buNone/>
            </a:pPr>
            <a:r>
              <a:rPr lang="ru-RU" sz="5600" dirty="0" smtClean="0">
                <a:latin typeface="Times New Roman" pitchFamily="18" charset="0"/>
                <a:cs typeface="Times New Roman" pitchFamily="18" charset="0"/>
              </a:rPr>
              <a:t> </a:t>
            </a:r>
            <a:r>
              <a:rPr lang="ru-RU" sz="5600" b="1" dirty="0" smtClean="0">
                <a:latin typeface="Times New Roman" pitchFamily="18" charset="0"/>
                <a:cs typeface="Times New Roman" pitchFamily="18" charset="0"/>
              </a:rPr>
              <a:t>Цель: </a:t>
            </a:r>
            <a:r>
              <a:rPr lang="ru-RU" sz="5600" dirty="0" smtClean="0">
                <a:latin typeface="Times New Roman" pitchFamily="18" charset="0"/>
                <a:cs typeface="Times New Roman" pitchFamily="18" charset="0"/>
              </a:rPr>
              <a:t>преодоление неуверенности в себе, развитие коммуникативных навыков</a:t>
            </a:r>
          </a:p>
          <a:p>
            <a:pPr>
              <a:buNone/>
            </a:pPr>
            <a:r>
              <a:rPr lang="ru-RU" sz="5600" dirty="0" smtClean="0">
                <a:latin typeface="Times New Roman" pitchFamily="18" charset="0"/>
                <a:cs typeface="Times New Roman" pitchFamily="18" charset="0"/>
              </a:rPr>
              <a:t>П </a:t>
            </a:r>
            <a:r>
              <a:rPr lang="ru-RU" sz="5600" dirty="0" err="1" smtClean="0">
                <a:latin typeface="Times New Roman" pitchFamily="18" charset="0"/>
                <a:cs typeface="Times New Roman" pitchFamily="18" charset="0"/>
              </a:rPr>
              <a:t>редложите</a:t>
            </a:r>
            <a:r>
              <a:rPr lang="ru-RU" sz="5600" dirty="0" smtClean="0">
                <a:latin typeface="Times New Roman" pitchFamily="18" charset="0"/>
                <a:cs typeface="Times New Roman" pitchFamily="18" charset="0"/>
              </a:rPr>
              <a:t> ребенку написать письмо своему сверстнику и взрослому, с которым у ребенка не складываются отношения или которого он боится. В этом письме он может высказать все свои отрицательные эмоции и чувства, связанные с этими людьми или сложившейся ситуацией.</a:t>
            </a:r>
          </a:p>
          <a:p>
            <a:pPr>
              <a:buNone/>
            </a:pPr>
            <a:r>
              <a:rPr lang="ru-RU" sz="5600" dirty="0" smtClean="0">
                <a:latin typeface="Times New Roman" pitchFamily="18" charset="0"/>
                <a:cs typeface="Times New Roman" pitchFamily="18" charset="0"/>
              </a:rPr>
              <a:t> </a:t>
            </a:r>
            <a:r>
              <a:rPr lang="ru-RU" sz="5600" b="1" dirty="0" smtClean="0">
                <a:latin typeface="Times New Roman" pitchFamily="18" charset="0"/>
                <a:cs typeface="Times New Roman" pitchFamily="18" charset="0"/>
              </a:rPr>
              <a:t>«Перевоплощение»</a:t>
            </a:r>
            <a:endParaRPr lang="ru-RU" sz="5600" dirty="0" smtClean="0">
              <a:latin typeface="Times New Roman" pitchFamily="18" charset="0"/>
              <a:cs typeface="Times New Roman" pitchFamily="18" charset="0"/>
            </a:endParaRPr>
          </a:p>
          <a:p>
            <a:pPr>
              <a:buNone/>
            </a:pPr>
            <a:r>
              <a:rPr lang="ru-RU" sz="5600" dirty="0" smtClean="0">
                <a:latin typeface="Times New Roman" pitchFamily="18" charset="0"/>
                <a:cs typeface="Times New Roman" pitchFamily="18" charset="0"/>
              </a:rPr>
              <a:t> </a:t>
            </a:r>
            <a:r>
              <a:rPr lang="ru-RU" sz="5600" b="1" dirty="0" smtClean="0">
                <a:latin typeface="Times New Roman" pitchFamily="18" charset="0"/>
                <a:cs typeface="Times New Roman" pitchFamily="18" charset="0"/>
              </a:rPr>
              <a:t>Цель: </a:t>
            </a:r>
            <a:r>
              <a:rPr lang="ru-RU" sz="5600" dirty="0" smtClean="0">
                <a:latin typeface="Times New Roman" pitchFamily="18" charset="0"/>
                <a:cs typeface="Times New Roman" pitchFamily="18" charset="0"/>
              </a:rPr>
              <a:t>преодоление застенчивости, неуверенности, данная игра поможет ребенку стать спокойнее и с меньшими эмоциональными потерями.</a:t>
            </a:r>
          </a:p>
          <a:p>
            <a:pPr>
              <a:buNone/>
            </a:pPr>
            <a:r>
              <a:rPr lang="ru-RU" sz="5600" dirty="0" smtClean="0">
                <a:latin typeface="Times New Roman" pitchFamily="18" charset="0"/>
                <a:cs typeface="Times New Roman" pitchFamily="18" charset="0"/>
              </a:rPr>
              <a:t>Предложите ребенку перевоплотиться в: индейца — вождя племени, героя мультика «Ну, погоди!» Волка, Сказочного Гулливера, Кощея Бессмертного и Бабу Ягу. Затем обсудите с ним, какие чувства он при этом испытывал.</a:t>
            </a:r>
          </a:p>
          <a:p>
            <a:pPr>
              <a:buNone/>
            </a:pPr>
            <a:r>
              <a:rPr lang="ru-RU" sz="5600" b="1" dirty="0" smtClean="0">
                <a:latin typeface="Times New Roman" pitchFamily="18" charset="0"/>
                <a:cs typeface="Times New Roman" pitchFamily="18" charset="0"/>
              </a:rPr>
              <a:t>«Расскажи стихотворение»</a:t>
            </a:r>
            <a:endParaRPr lang="ru-RU" sz="5600" dirty="0" smtClean="0">
              <a:latin typeface="Times New Roman" pitchFamily="18" charset="0"/>
              <a:cs typeface="Times New Roman" pitchFamily="18" charset="0"/>
            </a:endParaRPr>
          </a:p>
          <a:p>
            <a:pPr>
              <a:buNone/>
            </a:pPr>
            <a:r>
              <a:rPr lang="ru-RU" sz="5600" dirty="0" smtClean="0">
                <a:latin typeface="Times New Roman" pitchFamily="18" charset="0"/>
                <a:cs typeface="Times New Roman" pitchFamily="18" charset="0"/>
              </a:rPr>
              <a:t> </a:t>
            </a:r>
            <a:r>
              <a:rPr lang="ru-RU" sz="5600" b="1" dirty="0" smtClean="0">
                <a:latin typeface="Times New Roman" pitchFamily="18" charset="0"/>
                <a:cs typeface="Times New Roman" pitchFamily="18" charset="0"/>
              </a:rPr>
              <a:t>Цель</a:t>
            </a:r>
            <a:r>
              <a:rPr lang="ru-RU" sz="5600" dirty="0" smtClean="0">
                <a:latin typeface="Times New Roman" pitchFamily="18" charset="0"/>
                <a:cs typeface="Times New Roman" pitchFamily="18" charset="0"/>
              </a:rPr>
              <a:t>: преодоление застенчивости. Это ролевая гимнастика, дающая ребенку возможность мысленно «примерить» на себя разные ситуации и проанализировать впечатление, которое он может произвести на окружающих, находясь в той или иной роли.</a:t>
            </a:r>
          </a:p>
          <a:p>
            <a:pPr>
              <a:buNone/>
            </a:pPr>
            <a:r>
              <a:rPr lang="ru-RU" sz="5600" dirty="0" smtClean="0">
                <a:latin typeface="Times New Roman" pitchFamily="18" charset="0"/>
                <a:cs typeface="Times New Roman" pitchFamily="18" charset="0"/>
              </a:rPr>
              <a:t>Предложите ему рассказать какой-нибудь стишок (простенький, чтобы он не напрягался, вспоминая слова, и мог сосредоточить все внимание на нужной интонации). Но рассказать стишок нужно не просто, а ...</a:t>
            </a:r>
          </a:p>
          <a:p>
            <a:pPr>
              <a:buNone/>
            </a:pPr>
            <a:r>
              <a:rPr lang="ru-RU" sz="5600" dirty="0" smtClean="0">
                <a:latin typeface="Times New Roman" pitchFamily="18" charset="0"/>
                <a:cs typeface="Times New Roman" pitchFamily="18" charset="0"/>
              </a:rPr>
              <a:t>шепотом, с максимальной громкостью, с пулеметной скоростью, со скоростью улитки, как робот, как иностранец.</a:t>
            </a:r>
          </a:p>
          <a:p>
            <a:pPr>
              <a:buNone/>
            </a:pPr>
            <a:r>
              <a:rPr lang="ru-RU" sz="5600" dirty="0" smtClean="0">
                <a:latin typeface="Times New Roman" pitchFamily="18" charset="0"/>
                <a:cs typeface="Times New Roman" pitchFamily="18" charset="0"/>
              </a:rPr>
              <a:t> </a:t>
            </a:r>
            <a:r>
              <a:rPr lang="ru-RU" sz="5600" b="1" dirty="0" smtClean="0">
                <a:latin typeface="Times New Roman" pitchFamily="18" charset="0"/>
                <a:cs typeface="Times New Roman" pitchFamily="18" charset="0"/>
              </a:rPr>
              <a:t>«Лепестки» (групповое упражнение)</a:t>
            </a:r>
            <a:endParaRPr lang="ru-RU" sz="5600" dirty="0" smtClean="0">
              <a:latin typeface="Times New Roman" pitchFamily="18" charset="0"/>
              <a:cs typeface="Times New Roman" pitchFamily="18" charset="0"/>
            </a:endParaRPr>
          </a:p>
          <a:p>
            <a:pPr>
              <a:buNone/>
            </a:pPr>
            <a:r>
              <a:rPr lang="ru-RU" sz="5600" dirty="0" smtClean="0">
                <a:latin typeface="Times New Roman" pitchFamily="18" charset="0"/>
                <a:cs typeface="Times New Roman" pitchFamily="18" charset="0"/>
              </a:rPr>
              <a:t> </a:t>
            </a:r>
            <a:r>
              <a:rPr lang="ru-RU" sz="5600" b="1" dirty="0" smtClean="0">
                <a:latin typeface="Times New Roman" pitchFamily="18" charset="0"/>
                <a:cs typeface="Times New Roman" pitchFamily="18" charset="0"/>
              </a:rPr>
              <a:t>Цель</a:t>
            </a:r>
            <a:r>
              <a:rPr lang="ru-RU" sz="5600" dirty="0" smtClean="0">
                <a:latin typeface="Times New Roman" pitchFamily="18" charset="0"/>
                <a:cs typeface="Times New Roman" pitchFamily="18" charset="0"/>
              </a:rPr>
              <a:t>: Это прекрасное упражнение, способствующее расслаблению и повышающее уверенность в себе. Кроме того, каждый может получить массу личных впечатлений от других членов группы.</a:t>
            </a:r>
          </a:p>
          <a:p>
            <a:pPr>
              <a:buNone/>
            </a:pPr>
            <a:r>
              <a:rPr lang="ru-RU" sz="5600" b="1" dirty="0" smtClean="0">
                <a:latin typeface="Times New Roman" pitchFamily="18" charset="0"/>
                <a:cs typeface="Times New Roman" pitchFamily="18" charset="0"/>
              </a:rPr>
              <a:t>Материалы</a:t>
            </a:r>
            <a:r>
              <a:rPr lang="ru-RU" sz="5600" dirty="0" smtClean="0">
                <a:latin typeface="Times New Roman" pitchFamily="18" charset="0"/>
                <a:cs typeface="Times New Roman" pitchFamily="18" charset="0"/>
              </a:rPr>
              <a:t>: Заготовленные бланки для каждого участника (с пустыми лепестками) и большой лист ватмана на котором изображен цветок с заполненными лепестками.</a:t>
            </a:r>
          </a:p>
          <a:p>
            <a:endParaRPr lang="ru-RU"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420888"/>
            <a:ext cx="8229600" cy="2016224"/>
          </a:xfrm>
        </p:spPr>
        <p:txBody>
          <a:bodyPr/>
          <a:lstStyle/>
          <a:p>
            <a:pPr algn="ctr"/>
            <a:r>
              <a:rPr lang="ru-RU" dirty="0" smtClean="0"/>
              <a:t>Спасибо за внимание!</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1196752"/>
          </a:xfrm>
        </p:spPr>
        <p:txBody>
          <a:bodyPr>
            <a:normAutofit fontScale="90000"/>
          </a:bodyPr>
          <a:lstStyle/>
          <a:p>
            <a:pPr algn="ctr"/>
            <a:r>
              <a:rPr lang="ru-RU" sz="2800" b="1" dirty="0" smtClean="0">
                <a:latin typeface="Times New Roman" pitchFamily="18" charset="0"/>
                <a:cs typeface="Times New Roman" pitchFamily="18" charset="0"/>
              </a:rPr>
              <a:t>Синдром дефицита внимания и </a:t>
            </a:r>
            <a:r>
              <a:rPr lang="ru-RU" sz="2800" b="1" dirty="0" err="1" smtClean="0">
                <a:latin typeface="Times New Roman" pitchFamily="18" charset="0"/>
                <a:cs typeface="Times New Roman" pitchFamily="18" charset="0"/>
              </a:rPr>
              <a:t>гиперактивности</a:t>
            </a:r>
            <a:r>
              <a:rPr lang="ru-RU" sz="2800" b="1" dirty="0" smtClean="0">
                <a:latin typeface="Times New Roman" pitchFamily="18" charset="0"/>
                <a:cs typeface="Times New Roman" pitchFamily="18" charset="0"/>
              </a:rPr>
              <a:t> у ребенка, причины</a:t>
            </a:r>
            <a:br>
              <a:rPr lang="ru-RU" sz="2800" b="1" dirty="0" smtClean="0">
                <a:latin typeface="Times New Roman" pitchFamily="18" charset="0"/>
                <a:cs typeface="Times New Roman" pitchFamily="18" charset="0"/>
              </a:rPr>
            </a:br>
            <a:endParaRPr lang="ru-RU" sz="2700" b="1" dirty="0" smtClean="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70000" lnSpcReduction="20000"/>
          </a:bodyPr>
          <a:lstStyle/>
          <a:p>
            <a:pPr lvl="0"/>
            <a:r>
              <a:rPr lang="ru-RU" b="1" u="sng" dirty="0" smtClean="0"/>
              <a:t>Факторы, нарушающие формирование нервной системы у плода</a:t>
            </a:r>
            <a:r>
              <a:rPr lang="ru-RU" b="1" dirty="0" smtClean="0"/>
              <a:t>,</a:t>
            </a:r>
            <a:r>
              <a:rPr lang="ru-RU" dirty="0" smtClean="0"/>
              <a:t> которые могут привести к кислородному голоданию или кровоизлиянию в ткань мозга:</a:t>
            </a:r>
          </a:p>
          <a:p>
            <a:pPr lvl="0"/>
            <a:r>
              <a:rPr lang="ru-RU" dirty="0" smtClean="0"/>
              <a:t>загрязнение окружающей среды, высокое содержание вредных веществ в воздухе, воде, продуктах питания;</a:t>
            </a:r>
          </a:p>
          <a:p>
            <a:pPr lvl="0"/>
            <a:r>
              <a:rPr lang="ru-RU" dirty="0" smtClean="0"/>
              <a:t>прием женщиной во время беременности лекарственных препаратов;</a:t>
            </a:r>
          </a:p>
          <a:p>
            <a:pPr lvl="0"/>
            <a:r>
              <a:rPr lang="ru-RU" dirty="0" smtClean="0"/>
              <a:t>воздействие алкоголя, наркотиков, никотина;</a:t>
            </a:r>
          </a:p>
          <a:p>
            <a:pPr lvl="0"/>
            <a:r>
              <a:rPr lang="ru-RU" dirty="0" smtClean="0"/>
              <a:t>инфекции, перенесенные матерью во время беременности;</a:t>
            </a:r>
          </a:p>
          <a:p>
            <a:pPr lvl="0"/>
            <a:r>
              <a:rPr lang="ru-RU" dirty="0" smtClean="0"/>
              <a:t>конфликт по резус-фактору – иммунологическая несовместимость;</a:t>
            </a:r>
          </a:p>
          <a:p>
            <a:pPr lvl="0"/>
            <a:r>
              <a:rPr lang="ru-RU" dirty="0" smtClean="0"/>
              <a:t>асфиксия плода;</a:t>
            </a:r>
          </a:p>
          <a:p>
            <a:pPr lvl="0"/>
            <a:r>
              <a:rPr lang="ru-RU" dirty="0" smtClean="0"/>
              <a:t>обвитие пуповиной;</a:t>
            </a:r>
          </a:p>
          <a:p>
            <a:pPr lvl="0"/>
            <a:r>
              <a:rPr lang="ru-RU" dirty="0" smtClean="0"/>
              <a:t>осложненные или стремительные роды, приведшие к </a:t>
            </a:r>
            <a:r>
              <a:rPr lang="ru-RU" dirty="0" err="1" smtClean="0"/>
              <a:t>травмированию</a:t>
            </a:r>
            <a:r>
              <a:rPr lang="ru-RU" dirty="0" smtClean="0"/>
              <a:t> головы или позвоночника плода.</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48680"/>
            <a:ext cx="8229600" cy="5623837"/>
          </a:xfrm>
        </p:spPr>
        <p:txBody>
          <a:bodyPr>
            <a:normAutofit fontScale="62500" lnSpcReduction="20000"/>
          </a:bodyPr>
          <a:lstStyle/>
          <a:p>
            <a:pPr lvl="0"/>
            <a:r>
              <a:rPr lang="ru-RU" b="1" u="sng" dirty="0" smtClean="0">
                <a:latin typeface="Times New Roman" pitchFamily="18" charset="0"/>
                <a:cs typeface="Times New Roman" pitchFamily="18" charset="0"/>
              </a:rPr>
              <a:t>Факторы, нарушающие работу мозга в младенческом возрасте</a:t>
            </a:r>
            <a:endParaRPr lang="ru-RU" u="sng" dirty="0" smtClean="0">
              <a:latin typeface="Times New Roman" pitchFamily="18" charset="0"/>
              <a:cs typeface="Times New Roman" pitchFamily="18" charset="0"/>
            </a:endParaRPr>
          </a:p>
          <a:p>
            <a:pPr lvl="0"/>
            <a:r>
              <a:rPr lang="ru-RU" dirty="0" smtClean="0">
                <a:latin typeface="Times New Roman" pitchFamily="18" charset="0"/>
                <a:cs typeface="Times New Roman" pitchFamily="18" charset="0"/>
              </a:rPr>
              <a:t>заболевания, сопровождающиеся температурой выше 39-40 градусов;</a:t>
            </a:r>
          </a:p>
          <a:p>
            <a:pPr lvl="0"/>
            <a:r>
              <a:rPr lang="ru-RU" dirty="0" smtClean="0">
                <a:latin typeface="Times New Roman" pitchFamily="18" charset="0"/>
                <a:cs typeface="Times New Roman" pitchFamily="18" charset="0"/>
              </a:rPr>
              <a:t>прием некоторых лекарственных средств, оказывающих нейротоксическое действие;</a:t>
            </a:r>
          </a:p>
          <a:p>
            <a:pPr lvl="0"/>
            <a:r>
              <a:rPr lang="ru-RU" dirty="0" smtClean="0">
                <a:latin typeface="Times New Roman" pitchFamily="18" charset="0"/>
                <a:cs typeface="Times New Roman" pitchFamily="18" charset="0"/>
              </a:rPr>
              <a:t>тяжелые заболевания почек;</a:t>
            </a:r>
          </a:p>
          <a:p>
            <a:pPr lvl="0"/>
            <a:r>
              <a:rPr lang="ru-RU" b="1" u="sng" dirty="0" smtClean="0">
                <a:latin typeface="Times New Roman" pitchFamily="18" charset="0"/>
                <a:cs typeface="Times New Roman" pitchFamily="18" charset="0"/>
              </a:rPr>
              <a:t>Генетические факторы</a:t>
            </a:r>
            <a:r>
              <a:rPr lang="ru-RU" u="sng" dirty="0" smtClean="0">
                <a:latin typeface="Times New Roman" pitchFamily="18" charset="0"/>
                <a:cs typeface="Times New Roman" pitchFamily="18" charset="0"/>
              </a:rPr>
              <a:t>.</a:t>
            </a:r>
          </a:p>
          <a:p>
            <a:pPr lvl="0"/>
            <a:r>
              <a:rPr lang="ru-RU" dirty="0" smtClean="0">
                <a:latin typeface="Times New Roman" pitchFamily="18" charset="0"/>
                <a:cs typeface="Times New Roman" pitchFamily="18" charset="0"/>
              </a:rPr>
              <a:t>Согласно этой теории, 80% случаев синдрома дефицита внимания и </a:t>
            </a:r>
            <a:r>
              <a:rPr lang="ru-RU" dirty="0" err="1" smtClean="0">
                <a:latin typeface="Times New Roman" pitchFamily="18" charset="0"/>
                <a:cs typeface="Times New Roman" pitchFamily="18" charset="0"/>
              </a:rPr>
              <a:t>гиперактивности</a:t>
            </a:r>
            <a:r>
              <a:rPr lang="ru-RU" dirty="0" smtClean="0">
                <a:latin typeface="Times New Roman" pitchFamily="18" charset="0"/>
                <a:cs typeface="Times New Roman" pitchFamily="18" charset="0"/>
              </a:rPr>
              <a:t> связано с нарушениями в гене, который регулирует выделение дофамина и работу </a:t>
            </a:r>
            <a:r>
              <a:rPr lang="ru-RU" dirty="0" err="1" smtClean="0">
                <a:latin typeface="Times New Roman" pitchFamily="18" charset="0"/>
                <a:cs typeface="Times New Roman" pitchFamily="18" charset="0"/>
              </a:rPr>
              <a:t>дофаминовых</a:t>
            </a:r>
            <a:r>
              <a:rPr lang="ru-RU" dirty="0" smtClean="0">
                <a:latin typeface="Times New Roman" pitchFamily="18" charset="0"/>
                <a:cs typeface="Times New Roman" pitchFamily="18" charset="0"/>
              </a:rPr>
              <a:t> рецепторов. Результатом становится нарушение передачи биоэлектрических импульсов между клетками мозга. Причем болезнь проявляется в том случае, если помимо генетических отклонений присутствуют неблагоприятные факторы окружающей среды.</a:t>
            </a:r>
          </a:p>
          <a:p>
            <a:r>
              <a:rPr lang="ru-RU" dirty="0" smtClean="0">
                <a:latin typeface="Times New Roman" pitchFamily="18" charset="0"/>
                <a:cs typeface="Times New Roman" pitchFamily="18" charset="0"/>
              </a:rPr>
              <a:t>Неврологи считают, что эти факторы способны вызвать повреждение на ограниченных участках мозга. В связи с этим некоторые психические функции (например, волевой контроль над импульсами и эмоциями) развиваются несогласованно, с опозданием, что вызывает проявления болезни. Это подтверждает факт, что у детей с СДВГ обнаруживалось нарушение обменных процессов и биоэлектрической активности в передних отделах лобных долей мозга. </a:t>
            </a:r>
            <a:endParaRPr lang="ru-RU"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Основные симптомы.</a:t>
            </a:r>
            <a:endParaRPr lang="ru-RU" dirty="0"/>
          </a:p>
        </p:txBody>
      </p:sp>
      <p:sp>
        <p:nvSpPr>
          <p:cNvPr id="3" name="Содержимое 2"/>
          <p:cNvSpPr>
            <a:spLocks noGrp="1"/>
          </p:cNvSpPr>
          <p:nvPr>
            <p:ph idx="1"/>
          </p:nvPr>
        </p:nvSpPr>
        <p:spPr/>
        <p:txBody>
          <a:bodyPr>
            <a:normAutofit fontScale="55000" lnSpcReduction="20000"/>
          </a:bodyPr>
          <a:lstStyle/>
          <a:p>
            <a:pPr lvl="0"/>
            <a:r>
              <a:rPr lang="ru-RU" b="1" u="sng" dirty="0" smtClean="0"/>
              <a:t>1) Нарушение внимания</a:t>
            </a:r>
          </a:p>
          <a:p>
            <a:pPr lvl="0"/>
            <a:r>
              <a:rPr lang="ru-RU" dirty="0" smtClean="0"/>
              <a:t>Р</a:t>
            </a:r>
            <a:r>
              <a:rPr lang="ru-RU" b="1" dirty="0" smtClean="0"/>
              <a:t>ебенок с трудом концентрирует внимание на одном предмете или занятии</a:t>
            </a:r>
            <a:r>
              <a:rPr lang="ru-RU" dirty="0" smtClean="0"/>
              <a:t>. Он не обращает внимания на детали, не в силах отличить главное от второстепенного. Ребенок пытается заниматься всеми делами одновременно: раскрашивает все детали не доводя до конца, читает текст, перескакивая через строчку. Это происходит, из-за того, что он не умеет планировать. При совместном выполнении заданий объясняйте: «Сначала сделаем одно, затем другое».</a:t>
            </a:r>
          </a:p>
          <a:p>
            <a:pPr lvl="0"/>
            <a:r>
              <a:rPr lang="ru-RU" b="1" dirty="0" smtClean="0"/>
              <a:t>Ребенок под любым предлогом пытается избежать рутинных дел</a:t>
            </a:r>
            <a:r>
              <a:rPr lang="ru-RU" dirty="0" smtClean="0"/>
              <a:t>, уроков, творчества. Это может быть тихий протест, когда ребенок убегает и прячется, или истерика с криком и слезами.</a:t>
            </a:r>
          </a:p>
          <a:p>
            <a:pPr lvl="0"/>
            <a:r>
              <a:rPr lang="ru-RU" b="1" dirty="0" smtClean="0"/>
              <a:t>Выражена цикличность внимания. </a:t>
            </a:r>
            <a:r>
              <a:rPr lang="ru-RU" dirty="0" smtClean="0"/>
              <a:t>Ребенок младшего школьного возраста может заниматься до 10 минут. Затем на протяжении такого же периода нервная система восстанавливает ресурс. Часто в это время складывается впечатление, что ребенок не слышит речь, обращенную к нему. Затем цикл повторяется.</a:t>
            </a:r>
          </a:p>
          <a:p>
            <a:pPr lvl="0"/>
            <a:r>
              <a:rPr lang="ru-RU" b="1" dirty="0" smtClean="0"/>
              <a:t>Внимание может быть сосредоточено, только если остаться с ребенком один на один</a:t>
            </a:r>
            <a:r>
              <a:rPr lang="ru-RU" dirty="0" smtClean="0"/>
              <a:t>. Ребенок более внимательный и послушный, если в комнате тишина и отсутствуют раздражители, игрушки, другие люди.</a:t>
            </a: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8229600" cy="5767853"/>
          </a:xfrm>
        </p:spPr>
        <p:txBody>
          <a:bodyPr>
            <a:normAutofit fontScale="55000" lnSpcReduction="20000"/>
          </a:bodyPr>
          <a:lstStyle/>
          <a:p>
            <a:pPr lvl="0"/>
            <a:r>
              <a:rPr lang="ru-RU" b="1" u="sng" dirty="0" smtClean="0"/>
              <a:t>2. </a:t>
            </a:r>
            <a:r>
              <a:rPr lang="ru-RU" b="1" u="sng" dirty="0" err="1" smtClean="0"/>
              <a:t>Гиперактивность</a:t>
            </a:r>
            <a:endParaRPr lang="ru-RU" u="sng" dirty="0" smtClean="0"/>
          </a:p>
          <a:p>
            <a:pPr>
              <a:buNone/>
            </a:pPr>
            <a:r>
              <a:rPr lang="ru-RU" dirty="0" smtClean="0"/>
              <a:t/>
            </a:r>
            <a:br>
              <a:rPr lang="ru-RU" dirty="0" smtClean="0"/>
            </a:br>
            <a:endParaRPr lang="ru-RU" dirty="0" smtClean="0"/>
          </a:p>
          <a:p>
            <a:pPr lvl="0"/>
            <a:r>
              <a:rPr lang="ru-RU" b="1" dirty="0" smtClean="0"/>
              <a:t>Ребенок совершает большое количество нецелесообразных движений, </a:t>
            </a:r>
            <a:r>
              <a:rPr lang="ru-RU" dirty="0" smtClean="0"/>
              <a:t>большую часть которых он не замечает. Отличительный признак двигательной активности при СДВГ – ее </a:t>
            </a:r>
            <a:r>
              <a:rPr lang="ru-RU" b="1" dirty="0" smtClean="0"/>
              <a:t>бесцельность</a:t>
            </a:r>
            <a:r>
              <a:rPr lang="ru-RU" dirty="0" smtClean="0"/>
              <a:t>. Это может быть вращение кистями и стопами, бег, прыжки, постукивание по столу или по полу. Ребенок бегает, а не ходит. Карабкается на мебель</a:t>
            </a:r>
            <a:r>
              <a:rPr lang="ru-RU" b="1" dirty="0" smtClean="0"/>
              <a:t>.</a:t>
            </a:r>
            <a:r>
              <a:rPr lang="ru-RU" dirty="0" smtClean="0"/>
              <a:t> Ломает игрушки.</a:t>
            </a:r>
          </a:p>
          <a:p>
            <a:pPr lvl="0"/>
            <a:r>
              <a:rPr lang="ru-RU" b="1" dirty="0" smtClean="0"/>
              <a:t>Разговаривает слишком громко и быстро</a:t>
            </a:r>
            <a:r>
              <a:rPr lang="ru-RU" dirty="0" smtClean="0"/>
              <a:t>. Он отвечает, не дослушав вопроса. Выкрикивает ответ, перебивая отвечающего. Говорит неоконченными фразами, перескакивая с одной мысли на другую. Глотает окончания слов и предложений. Постоянно переспрашивает. Его высказывания часто необдуманные, они провоцируют и обижают других.</a:t>
            </a:r>
          </a:p>
          <a:p>
            <a:pPr lvl="0"/>
            <a:r>
              <a:rPr lang="ru-RU" b="1" dirty="0" smtClean="0"/>
              <a:t>Мимика очень выразительная</a:t>
            </a:r>
            <a:r>
              <a:rPr lang="ru-RU" dirty="0" smtClean="0"/>
              <a:t>. Лицо выражает эмоции, которые быстро появляются и исчезают - гнев, удивление, радость. Иногда кривляется без видимой причины.</a:t>
            </a:r>
          </a:p>
          <a:p>
            <a:r>
              <a:rPr lang="ru-RU" dirty="0" smtClean="0"/>
              <a:t>Установлено, что у детей с СДВГ двигательная активность стимулирует структуры мозга, отвечающие за мышление и самоконтроль. То есть, пока ребенок бегает, стучит и разбирает предметы, его мозг совершенствуется. В коре устанавливаются новые нейронные связи, которые в дальнейшем улучшат работу нервной системы и избавят ребенка от проявлений болезни.</a:t>
            </a:r>
            <a:br>
              <a:rPr lang="ru-RU" dirty="0" smtClean="0"/>
            </a:br>
            <a:endParaRPr lang="ru-RU" dirty="0" smtClean="0"/>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76672"/>
            <a:ext cx="8229600" cy="5695845"/>
          </a:xfrm>
        </p:spPr>
        <p:txBody>
          <a:bodyPr>
            <a:normAutofit fontScale="25000" lnSpcReduction="20000"/>
          </a:bodyPr>
          <a:lstStyle/>
          <a:p>
            <a:pPr lvl="0"/>
            <a:r>
              <a:rPr lang="ru-RU" sz="6400" b="1" u="sng" dirty="0" smtClean="0">
                <a:latin typeface="Times New Roman" pitchFamily="18" charset="0"/>
                <a:cs typeface="Times New Roman" pitchFamily="18" charset="0"/>
              </a:rPr>
              <a:t>3. Импульсивность</a:t>
            </a:r>
            <a:endParaRPr lang="ru-RU" sz="6400" u="sng" dirty="0" smtClean="0">
              <a:latin typeface="Times New Roman" pitchFamily="18" charset="0"/>
              <a:cs typeface="Times New Roman" pitchFamily="18" charset="0"/>
            </a:endParaRPr>
          </a:p>
          <a:p>
            <a:pPr lvl="0"/>
            <a:r>
              <a:rPr lang="ru-RU" sz="7200" b="1" dirty="0" smtClean="0">
                <a:latin typeface="Times New Roman" pitchFamily="18" charset="0"/>
                <a:cs typeface="Times New Roman" pitchFamily="18" charset="0"/>
              </a:rPr>
              <a:t>Руководствуется исключительно своими желаниями </a:t>
            </a:r>
            <a:r>
              <a:rPr lang="ru-RU" sz="7200" dirty="0" smtClean="0">
                <a:latin typeface="Times New Roman" pitchFamily="18" charset="0"/>
                <a:cs typeface="Times New Roman" pitchFamily="18" charset="0"/>
              </a:rPr>
              <a:t>и выполняет их незамедлительно. Действует по первому побуждению, не обдумывая последствий и не планируя. Для ребенка не существует ситуаций, в которых он должен сидеть спокойно. На занятиях в детском саду или в школе он вскакивает и бежит к окну, в коридор, шумит, выкрикивает с места. Забирает у сверстников понравившуюся вещь.</a:t>
            </a:r>
          </a:p>
          <a:p>
            <a:pPr lvl="0"/>
            <a:r>
              <a:rPr lang="ru-RU" sz="7200" b="1" dirty="0" smtClean="0">
                <a:latin typeface="Times New Roman" pitchFamily="18" charset="0"/>
                <a:cs typeface="Times New Roman" pitchFamily="18" charset="0"/>
              </a:rPr>
              <a:t>Не может выполнять инструкции</a:t>
            </a:r>
            <a:r>
              <a:rPr lang="ru-RU" sz="7200" dirty="0" smtClean="0">
                <a:latin typeface="Times New Roman" pitchFamily="18" charset="0"/>
                <a:cs typeface="Times New Roman" pitchFamily="18" charset="0"/>
              </a:rPr>
              <a:t>, особенно состоящие из нескольких пунктов. У ребенка постоянно появляются новые желания (импульсы), которые мешают довести до конца начатое дело (сделать домашнее задание, собрать игрушки).</a:t>
            </a:r>
          </a:p>
          <a:p>
            <a:pPr lvl="0"/>
            <a:r>
              <a:rPr lang="ru-RU" sz="7200" b="1" dirty="0" smtClean="0">
                <a:latin typeface="Times New Roman" pitchFamily="18" charset="0"/>
                <a:cs typeface="Times New Roman" pitchFamily="18" charset="0"/>
              </a:rPr>
              <a:t>Не способен ждать или терпеть</a:t>
            </a:r>
            <a:r>
              <a:rPr lang="ru-RU" sz="7200" dirty="0" smtClean="0">
                <a:latin typeface="Times New Roman" pitchFamily="18" charset="0"/>
                <a:cs typeface="Times New Roman" pitchFamily="18" charset="0"/>
              </a:rPr>
              <a:t>. Он должен немедленно получить или сделать то, что ему хочется. Если этого не происходит, он скандалит, переключается на другие дела или выполняет бесцельные действия. Это ярко заметно на занятиях или при ожидании своей очереди.</a:t>
            </a:r>
          </a:p>
          <a:p>
            <a:pPr lvl="0"/>
            <a:r>
              <a:rPr lang="ru-RU" sz="7200" b="1" dirty="0" smtClean="0">
                <a:latin typeface="Times New Roman" pitchFamily="18" charset="0"/>
                <a:cs typeface="Times New Roman" pitchFamily="18" charset="0"/>
              </a:rPr>
              <a:t>Перепады настроения случаются каждые несколько минут. </a:t>
            </a:r>
            <a:r>
              <a:rPr lang="ru-RU" sz="7200" dirty="0" smtClean="0">
                <a:latin typeface="Times New Roman" pitchFamily="18" charset="0"/>
                <a:cs typeface="Times New Roman" pitchFamily="18" charset="0"/>
              </a:rPr>
              <a:t>Ребенок переходит от смеха к плачу. Вспыльчивость особенно характерна детям с СДВГ. Рассердившись, ребенок швыряет предметы, может завязать драку или испортить вещи обидчика. Он сделает это сразу, не обдумывая и не вынашивая плана мести.</a:t>
            </a:r>
          </a:p>
          <a:p>
            <a:pPr lvl="0"/>
            <a:r>
              <a:rPr lang="ru-RU" sz="7200" b="1" dirty="0" smtClean="0">
                <a:latin typeface="Times New Roman" pitchFamily="18" charset="0"/>
                <a:cs typeface="Times New Roman" pitchFamily="18" charset="0"/>
              </a:rPr>
              <a:t>Ребенок не чувствует опасности.</a:t>
            </a:r>
            <a:r>
              <a:rPr lang="ru-RU" sz="7200" dirty="0" smtClean="0">
                <a:latin typeface="Times New Roman" pitchFamily="18" charset="0"/>
                <a:cs typeface="Times New Roman" pitchFamily="18" charset="0"/>
              </a:rPr>
              <a:t> Он может совершать поступки, опасные для здоровья и жизни: взобраться на высоту, гулять по заброшенным зданиям, выходить на тонкий лед, потому что ему захотелось это сделать. Это свойство приводит к высокому уровню травм у детей с СДВГ.</a:t>
            </a:r>
          </a:p>
          <a:p>
            <a:r>
              <a:rPr lang="ru-RU" sz="7200" dirty="0" smtClean="0">
                <a:latin typeface="Times New Roman" pitchFamily="18" charset="0"/>
                <a:cs typeface="Times New Roman" pitchFamily="18" charset="0"/>
              </a:rPr>
              <a:t>Проявления болезни связаны с тем, что нервная система ребенка с СДВГ слишком уязвима. Она не в состоянии осилить большой объем информации, поступающий из внешнего мира. Излишняя активность и недостаток внимания – попытка защититься от непосильной нагрузки на НС.</a:t>
            </a:r>
            <a:br>
              <a:rPr lang="ru-RU" sz="7200" dirty="0" smtClean="0">
                <a:latin typeface="Times New Roman" pitchFamily="18" charset="0"/>
                <a:cs typeface="Times New Roman" pitchFamily="18" charset="0"/>
              </a:rPr>
            </a:br>
            <a:endParaRPr lang="ru-RU" sz="7200" dirty="0" smtClean="0">
              <a:latin typeface="Times New Roman" pitchFamily="18" charset="0"/>
              <a:cs typeface="Times New Roman" pitchFamily="18" charset="0"/>
            </a:endParaRP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2708920"/>
          </a:xfrm>
        </p:spPr>
        <p:txBody>
          <a:bodyPr>
            <a:normAutofit fontScale="90000"/>
          </a:bodyPr>
          <a:lstStyle/>
          <a:p>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Согласно международной классификации болезней МКБ-10</a:t>
            </a:r>
            <a:r>
              <a:rPr lang="ru-RU" sz="2200" b="1" dirty="0" smtClean="0">
                <a:latin typeface="Times New Roman" pitchFamily="18" charset="0"/>
                <a:cs typeface="Times New Roman" pitchFamily="18" charset="0"/>
              </a:rPr>
              <a:t> диагноз «синдром дефицита внимания и </a:t>
            </a:r>
            <a:r>
              <a:rPr lang="ru-RU" sz="2200" b="1" dirty="0" err="1" smtClean="0">
                <a:latin typeface="Times New Roman" pitchFamily="18" charset="0"/>
                <a:cs typeface="Times New Roman" pitchFamily="18" charset="0"/>
              </a:rPr>
              <a:t>гиперактивности</a:t>
            </a:r>
            <a:r>
              <a:rPr lang="ru-RU" sz="2200" b="1" dirty="0" smtClean="0">
                <a:latin typeface="Times New Roman" pitchFamily="18" charset="0"/>
                <a:cs typeface="Times New Roman" pitchFamily="18" charset="0"/>
              </a:rPr>
              <a:t>» у ребенка</a:t>
            </a:r>
            <a:r>
              <a:rPr lang="ru-RU" sz="2200" dirty="0" smtClean="0">
                <a:latin typeface="Times New Roman" pitchFamily="18" charset="0"/>
                <a:cs typeface="Times New Roman" pitchFamily="18" charset="0"/>
              </a:rPr>
              <a:t> ставится при обнаружении следующих симптомов:</a:t>
            </a:r>
            <a:br>
              <a:rPr lang="ru-RU" sz="2200" dirty="0" smtClean="0">
                <a:latin typeface="Times New Roman" pitchFamily="18" charset="0"/>
                <a:cs typeface="Times New Roman" pitchFamily="18" charset="0"/>
              </a:rPr>
            </a:b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55000" lnSpcReduction="20000"/>
          </a:bodyPr>
          <a:lstStyle/>
          <a:p>
            <a:pPr lvl="0"/>
            <a:r>
              <a:rPr lang="ru-RU" dirty="0" smtClean="0"/>
              <a:t>Нарушение адаптации. Выражается несоответствием характеристикам нормальным для этого возраста;</a:t>
            </a:r>
          </a:p>
          <a:p>
            <a:pPr lvl="0"/>
            <a:r>
              <a:rPr lang="ru-RU" dirty="0" smtClean="0"/>
              <a:t>Нарушение внимания, когда ребенок не может сосредоточить свое внимание на одном предмете;</a:t>
            </a:r>
          </a:p>
          <a:p>
            <a:pPr lvl="0"/>
            <a:r>
              <a:rPr lang="ru-RU" dirty="0" smtClean="0"/>
              <a:t>Импульсивность и </a:t>
            </a:r>
            <a:r>
              <a:rPr lang="ru-RU" dirty="0" err="1" smtClean="0"/>
              <a:t>гиперактивность</a:t>
            </a:r>
            <a:r>
              <a:rPr lang="ru-RU" dirty="0" smtClean="0"/>
              <a:t>;</a:t>
            </a:r>
          </a:p>
          <a:p>
            <a:pPr lvl="0"/>
            <a:r>
              <a:rPr lang="ru-RU" dirty="0" smtClean="0"/>
              <a:t>Развитие первых симптомов в возрасте до 7-ми лет;</a:t>
            </a:r>
          </a:p>
          <a:p>
            <a:pPr lvl="0"/>
            <a:r>
              <a:rPr lang="ru-RU" dirty="0" smtClean="0"/>
              <a:t>Нарушение адаптации проявляется в различных ситуациях (в детском саду, школе, дома), при этом интеллектуальное развитие ребенка соответствует возрасту;</a:t>
            </a:r>
          </a:p>
          <a:p>
            <a:pPr lvl="0"/>
            <a:r>
              <a:rPr lang="ru-RU" dirty="0" smtClean="0"/>
              <a:t>Данные симптомы сохраняются на протяжении 6-ти и более месяцев.</a:t>
            </a:r>
          </a:p>
          <a:p>
            <a:r>
              <a:rPr lang="ru-RU" dirty="0" smtClean="0"/>
              <a:t>Врач имеет право поставить диагноз «синдром дефицита внимания и </a:t>
            </a:r>
            <a:r>
              <a:rPr lang="ru-RU" dirty="0" err="1" smtClean="0"/>
              <a:t>гиперактивности</a:t>
            </a:r>
            <a:r>
              <a:rPr lang="ru-RU" dirty="0" smtClean="0"/>
              <a:t>» в том случае, если у ребенка обнаруживаются и прослеживаются </a:t>
            </a:r>
            <a:r>
              <a:rPr lang="ru-RU" b="1" dirty="0" smtClean="0"/>
              <a:t>на протяжении 6-ти и более месяцев минимум 6 симптомов невнимательности и минимум 6 симптомов импульсивности и </a:t>
            </a:r>
            <a:r>
              <a:rPr lang="ru-RU" b="1" dirty="0" err="1" smtClean="0"/>
              <a:t>гиперактивности</a:t>
            </a:r>
            <a:r>
              <a:rPr lang="ru-RU" dirty="0" smtClean="0"/>
              <a:t>. Эти признаки проявляются в постоянно, а не время от времени. Они выражены настолько, что мешают ребенку в обучении и повседневной деятельности.</a:t>
            </a:r>
            <a:br>
              <a:rPr lang="ru-RU" dirty="0" smtClean="0"/>
            </a:br>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Литейная">
  <a:themeElements>
    <a:clrScheme name="Литейная">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Литейная">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Литейная">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84</TotalTime>
  <Words>2077</Words>
  <Application>Microsoft Office PowerPoint</Application>
  <PresentationFormat>Экран (4:3)</PresentationFormat>
  <Paragraphs>278</Paragraphs>
  <Slides>37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37</vt:i4>
      </vt:variant>
    </vt:vector>
  </HeadingPairs>
  <TitlesOfParts>
    <vt:vector size="38" baseType="lpstr">
      <vt:lpstr>Литейная</vt:lpstr>
      <vt:lpstr>Министерство общего и профессионального образования Свердловской области  государственное бюджетное общеобразовательное учреждение Свердловской области, реализующее адаптированные основные общеобразовательные программы,  «Центр «Дар» </vt:lpstr>
      <vt:lpstr>Синдром дефицита внимания и гиперактивности у ребенка .</vt:lpstr>
      <vt:lpstr>Типы СДВГ</vt:lpstr>
      <vt:lpstr>Синдром дефицита внимания и гиперактивности у ребенка, причины </vt:lpstr>
      <vt:lpstr>Слайд 5</vt:lpstr>
      <vt:lpstr>Основные симптомы.</vt:lpstr>
      <vt:lpstr>Слайд 7</vt:lpstr>
      <vt:lpstr>Слайд 8</vt:lpstr>
      <vt:lpstr>      Согласно международной классификации болезней МКБ-10 диагноз «синдром дефицита внимания и гиперактивности» у ребенка ставится при обнаружении следующих симптомов:  </vt:lpstr>
      <vt:lpstr>Признаки невнимательности.</vt:lpstr>
      <vt:lpstr>Признаки импульсивности и гиперактивности.   </vt:lpstr>
      <vt:lpstr>Игры и упражнения.</vt:lpstr>
      <vt:lpstr>Слайд 13</vt:lpstr>
      <vt:lpstr>Агрессия в младшем школьном возрасте.</vt:lpstr>
      <vt:lpstr>Виды агрессии:</vt:lpstr>
      <vt:lpstr>Факторы ,обусловливающие появление агрессивного поведения.</vt:lpstr>
      <vt:lpstr>Причины агрессивного поведения:</vt:lpstr>
      <vt:lpstr>Игры и упражнения:</vt:lpstr>
      <vt:lpstr>Слайд 19</vt:lpstr>
      <vt:lpstr>Слайд 20</vt:lpstr>
      <vt:lpstr>Тревожность в младшем школьном возрасте.</vt:lpstr>
      <vt:lpstr>Виды тревожности:</vt:lpstr>
      <vt:lpstr>Тревоги у детей:</vt:lpstr>
      <vt:lpstr>Причины появления тревожности у детей:</vt:lpstr>
      <vt:lpstr>Особенности поведения тревожных детей.</vt:lpstr>
      <vt:lpstr>Упражнения для тревожных детей.</vt:lpstr>
      <vt:lpstr>Слайд 27</vt:lpstr>
      <vt:lpstr>Слайд 28</vt:lpstr>
      <vt:lpstr>Слайд 29</vt:lpstr>
      <vt:lpstr>Замкнутость детей младшего школьного возраста.</vt:lpstr>
      <vt:lpstr>Симптомы замкнутости:</vt:lpstr>
      <vt:lpstr>Причины замкнутости:</vt:lpstr>
      <vt:lpstr>Последствия замкнутости:</vt:lpstr>
      <vt:lpstr>Игры и упражнения.</vt:lpstr>
      <vt:lpstr>Слайд 35</vt:lpstr>
      <vt:lpstr>Слайд 36</vt:lpstr>
      <vt:lpstr>Спасибо за внимание!</vt:lpstr>
    </vt:vector>
  </TitlesOfParts>
  <Company>DG Win&amp;Soft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Министерство общего и профессионального образования Свердловской области  государственное бюджетное общеобразовательное учреждение Свердловской области, реализующее адаптированные основные общеобразовательные программы,  «Центр «Дар»</dc:title>
  <dc:creator>Комп</dc:creator>
  <cp:lastModifiedBy>Комп</cp:lastModifiedBy>
  <cp:revision>10</cp:revision>
  <dcterms:created xsi:type="dcterms:W3CDTF">2019-03-19T17:23:35Z</dcterms:created>
  <dcterms:modified xsi:type="dcterms:W3CDTF">2019-03-22T03:00:56Z</dcterms:modified>
</cp:coreProperties>
</file>