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  <p:sldMasterId id="214748372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567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B7F9-EA89-486B-8581-B7B98B24531F}" type="datetimeFigureOut">
              <a:rPr lang="ru-RU" smtClean="0"/>
              <a:pPr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DC399-812B-48D5-B279-291F11636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3285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B7F9-EA89-486B-8581-B7B98B24531F}" type="datetimeFigureOut">
              <a:rPr lang="ru-RU" smtClean="0"/>
              <a:pPr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DC399-812B-48D5-B279-291F11636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8041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B7F9-EA89-486B-8581-B7B98B24531F}" type="datetimeFigureOut">
              <a:rPr lang="ru-RU" smtClean="0"/>
              <a:pPr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DC399-812B-48D5-B279-291F11636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5286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10.01.2022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965496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10.01.2022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60106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10.01.2022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801901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10.01.2022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21834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10.01.2022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635784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10.01.2022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1235159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10.01.2022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2512917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10.01.2022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093366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B7F9-EA89-486B-8581-B7B98B24531F}" type="datetimeFigureOut">
              <a:rPr lang="ru-RU" smtClean="0"/>
              <a:pPr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DC399-812B-48D5-B279-291F11636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7789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10.01.2022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9162493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10.01.2022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5986998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10.01.2022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066487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B7F9-EA89-486B-8581-B7B98B24531F}" type="datetimeFigureOut">
              <a:rPr lang="ru-RU" smtClean="0"/>
              <a:pPr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DC399-812B-48D5-B279-291F11636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8400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B7F9-EA89-486B-8581-B7B98B24531F}" type="datetimeFigureOut">
              <a:rPr lang="ru-RU" smtClean="0"/>
              <a:pPr/>
              <a:t>10.01.2022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DC399-812B-48D5-B279-291F11636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174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B7F9-EA89-486B-8581-B7B98B24531F}" type="datetimeFigureOut">
              <a:rPr lang="ru-RU" smtClean="0"/>
              <a:pPr/>
              <a:t>10.01.2022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DC399-812B-48D5-B279-291F11636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52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B7F9-EA89-486B-8581-B7B98B24531F}" type="datetimeFigureOut">
              <a:rPr lang="ru-RU" smtClean="0"/>
              <a:pPr/>
              <a:t>10.01.2022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DC399-812B-48D5-B279-291F11636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969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B7F9-EA89-486B-8581-B7B98B24531F}" type="datetimeFigureOut">
              <a:rPr lang="ru-RU" smtClean="0"/>
              <a:pPr/>
              <a:t>10.01.2022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DC399-812B-48D5-B279-291F11636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430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B7F9-EA89-486B-8581-B7B98B24531F}" type="datetimeFigureOut">
              <a:rPr lang="ru-RU" smtClean="0"/>
              <a:pPr/>
              <a:t>10.01.2022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DC399-812B-48D5-B279-291F11636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7431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B7F9-EA89-486B-8581-B7B98B24531F}" type="datetimeFigureOut">
              <a:rPr lang="ru-RU" smtClean="0"/>
              <a:pPr/>
              <a:t>10.01.2022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DC399-812B-48D5-B279-291F11636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257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BB7F9-EA89-486B-8581-B7B98B24531F}" type="datetimeFigureOut">
              <a:rPr lang="ru-RU" smtClean="0"/>
              <a:pPr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DC399-812B-48D5-B279-291F116363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107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D1EDC-A2B1-4467-8D3F-4DFD9B83CAD8}" type="datetimeFigureOut">
              <a:rPr lang="uk-UA" smtClean="0"/>
              <a:pPr/>
              <a:t>10.01.2022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085398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3571876"/>
            <a:ext cx="7672414" cy="207170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Взаимодействие всех субъектов образовательного процесса в конфликтной ситуации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5845156"/>
            <a:ext cx="6858000" cy="101284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Педагог-психолог ГБОУ «Центр «Дар»</a:t>
            </a:r>
          </a:p>
          <a:p>
            <a:r>
              <a:rPr lang="ru-RU" sz="2400" dirty="0" smtClean="0"/>
              <a:t>Глинских К. В.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Конфликт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411543"/>
          </a:xfrm>
        </p:spPr>
        <p:txBody>
          <a:bodyPr>
            <a:normAutofit/>
          </a:bodyPr>
          <a:lstStyle/>
          <a:p>
            <a:r>
              <a:rPr lang="ru-RU" dirty="0" smtClean="0"/>
              <a:t>это спор, противостояние интересов, столкновение, противоречие, которое часто порождает враждебность страх, ненависть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Положительные моменты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600200"/>
            <a:ext cx="7858180" cy="497207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Дает возможность выплеснуть отрицательные эмоции, снять напряжение (если у вас наблюдается скрытый, внутренний конфликт, то все негативные чувства накапливаются внутри вас и выплеснув их, высказав, вам становится намного легче);</a:t>
            </a:r>
          </a:p>
          <a:p>
            <a:r>
              <a:rPr lang="ru-RU" dirty="0" smtClean="0"/>
              <a:t>Конфликт — толчок к пересмотру своих взглядов на привычки;</a:t>
            </a:r>
          </a:p>
          <a:p>
            <a:r>
              <a:rPr lang="ru-RU" dirty="0" smtClean="0"/>
              <a:t>Способ к сплочению коллектива при </a:t>
            </a:r>
            <a:r>
              <a:rPr lang="ru-RU" dirty="0" err="1" smtClean="0"/>
              <a:t>противоборствовании</a:t>
            </a:r>
            <a:r>
              <a:rPr lang="ru-RU" dirty="0" smtClean="0"/>
              <a:t> (когда на группу конфликтующих оказывает давление какой-либо внешний враг они объединяются, чтобы вместе противостоять).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Рекомендации по разрешению конфликта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Выясните как можно точнее, в чем именно дело, какова причина разногласий; </a:t>
            </a:r>
          </a:p>
          <a:p>
            <a:pPr>
              <a:buNone/>
            </a:pPr>
            <a:r>
              <a:rPr lang="ru-RU" dirty="0" smtClean="0"/>
              <a:t>• Постарайтесь найти максимальное количество вариантов решения конфликта; </a:t>
            </a:r>
          </a:p>
          <a:p>
            <a:pPr>
              <a:buNone/>
            </a:pPr>
            <a:r>
              <a:rPr lang="ru-RU" dirty="0" smtClean="0"/>
              <a:t>• Дайте оценку всем вариантам и выберите тот, что максимально соответствует интересам всех сторон конфликта, договоритесь действовать в соответствии с ним; </a:t>
            </a:r>
          </a:p>
          <a:p>
            <a:pPr>
              <a:buNone/>
            </a:pPr>
            <a:r>
              <a:rPr lang="ru-RU" dirty="0" smtClean="0"/>
              <a:t>• Обязательно следуйте достигнутым договоренностям; </a:t>
            </a:r>
          </a:p>
          <a:p>
            <a:pPr>
              <a:buNone/>
            </a:pPr>
            <a:r>
              <a:rPr lang="ru-RU" dirty="0" smtClean="0"/>
              <a:t>• Обсудите, что вы предпримете, если дела пойдут не так, как вы хотели.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работы с конфликтными ситуациями:</a:t>
            </a:r>
            <a:endParaRPr lang="ru-RU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Не пытайтесь решить проблему немедленно – анализируйте и задавайте вопросы.</a:t>
            </a:r>
            <a:r>
              <a:rPr lang="ru-RU" sz="3200" dirty="0" smtClean="0"/>
              <a:t> </a:t>
            </a:r>
          </a:p>
          <a:p>
            <a:r>
              <a:rPr lang="ru-RU" sz="3200" b="1" dirty="0" smtClean="0"/>
              <a:t>Возьмите паузу и справьтесь с эмоциями.</a:t>
            </a:r>
          </a:p>
          <a:p>
            <a:r>
              <a:rPr lang="ru-RU" sz="3200" b="1" dirty="0" smtClean="0"/>
              <a:t>Не переходите на личности, концентрируйтесь на сути разногласия.</a:t>
            </a:r>
          </a:p>
          <a:p>
            <a:r>
              <a:rPr lang="ru-RU" sz="3200" b="1" dirty="0" smtClean="0"/>
              <a:t>Не ищите виноватых.</a:t>
            </a:r>
          </a:p>
          <a:p>
            <a:r>
              <a:rPr lang="ru-RU" sz="3200" b="1" dirty="0" smtClean="0"/>
              <a:t>Найдите общую выгоду.</a:t>
            </a:r>
            <a:endParaRPr lang="ru-RU" sz="32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вести с ребенком диалог?</a:t>
            </a:r>
            <a:endParaRPr lang="ru-RU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попросите его подробно высказать свою версию происходящего, выслушайте доводы…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спокойно выскажите свою точку зрения, при этом избегайте излишних обсуждений, дискуссий, назойливых нотаций.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договоритесь о вариантах решения конфликта.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3857620" y="2428868"/>
            <a:ext cx="857256" cy="928694"/>
          </a:xfrm>
          <a:prstGeom prst="downArrow">
            <a:avLst/>
          </a:prstGeom>
          <a:solidFill>
            <a:srgbClr val="DA5675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3857620" y="4572008"/>
            <a:ext cx="857256" cy="928694"/>
          </a:xfrm>
          <a:prstGeom prst="downArrow">
            <a:avLst/>
          </a:prstGeom>
          <a:solidFill>
            <a:srgbClr val="DA5675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4286256"/>
            <a:ext cx="7886700" cy="24288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Гармоничное развитие </a:t>
            </a:r>
            <a:r>
              <a:rPr lang="ru-RU" sz="36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отношений </a:t>
            </a:r>
            <a:r>
              <a:rPr lang="ru-RU" sz="36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строится, в том числе, на способности правильно ссориться</a:t>
            </a:r>
            <a:r>
              <a:rPr lang="ru-RU" sz="36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36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5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352</Template>
  <TotalTime>24</TotalTime>
  <Words>254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352</vt:lpstr>
      <vt:lpstr>Специальное оформление</vt:lpstr>
      <vt:lpstr>Взаимодействие всех субъектов образовательного процесса в конфликтной ситуации</vt:lpstr>
      <vt:lpstr>Конфликт</vt:lpstr>
      <vt:lpstr>Положительные моменты</vt:lpstr>
      <vt:lpstr>Рекомендации по разрешению конфликта</vt:lpstr>
      <vt:lpstr>Правила работы с конфликтными ситуациями:</vt:lpstr>
      <vt:lpstr>Как вести с ребенком диалог?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правильно решить конфликт</dc:title>
  <dc:creator>ПК2</dc:creator>
  <cp:lastModifiedBy>ПК2</cp:lastModifiedBy>
  <cp:revision>4</cp:revision>
  <dcterms:created xsi:type="dcterms:W3CDTF">2021-03-11T12:28:21Z</dcterms:created>
  <dcterms:modified xsi:type="dcterms:W3CDTF">2022-01-10T10:08:15Z</dcterms:modified>
</cp:coreProperties>
</file>