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4" r:id="rId5"/>
    <p:sldId id="260" r:id="rId6"/>
    <p:sldId id="263" r:id="rId7"/>
    <p:sldId id="261" r:id="rId8"/>
    <p:sldId id="262" r:id="rId9"/>
    <p:sldId id="306" r:id="rId10"/>
    <p:sldId id="266" r:id="rId11"/>
    <p:sldId id="268" r:id="rId12"/>
    <p:sldId id="269" r:id="rId13"/>
    <p:sldId id="267" r:id="rId14"/>
    <p:sldId id="270" r:id="rId15"/>
    <p:sldId id="272" r:id="rId16"/>
    <p:sldId id="273" r:id="rId17"/>
    <p:sldId id="274" r:id="rId18"/>
    <p:sldId id="275" r:id="rId19"/>
    <p:sldId id="271"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265" r:id="rId5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18.11.2020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18.11.2020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babushkin_vladimir_aleksandrovich/24-1-0-141"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barakhnin_ivan_andreevich/24-1-0-140"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besova_valentina_maksimovna/24-1-0-139"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garms_andrej_jakovlevich/24-1-0-138"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danilov_vasilij_aleksandrovich/24-1-0-136"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klevakin_mikhail_petrovich/24-1-0-135"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0.jpeg"/></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krjakunov_nikolaj_alekseevich/24-1-0-134"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1.jpeg"/></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makurin_arkadij_ivanovich/24-1-0-132"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2.jpeg"/></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alferev_vasilij_emeljanovich/24-1-0-144"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petelin_aleksej_loginovich/24-1-0-131"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postonogov_evgenij_ivanovich/24-1-0-130"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4.jpeg"/></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sadovnikov_andronik_vitalevich/24-1-0-129"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5.jpeg"/></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serkov_evgenij_mikhajlovich/24-1-0-128"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starov_aleksandr_petrovich/24-1-0-127"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7.jpeg"/></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taktueva_lidija_nikolaevna/24-1-0-126"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8.jpeg"/></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fershtater_asir_abramovich/24-1-0-125"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9.jpeg"/></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firsova_nina_ivanovna/24-1-0-124"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20.jpeg"/></Relationships>
</file>

<file path=ppt/slides/_rels/slide5.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altakh_vladimir_aleksandrovich/24-1-0-143"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50.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chushev_fedor_antonovich/24-1-0-123"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21.jpeg"/></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biblio-rezh.ucoz.ru/load/nashi_zemljaki/pochetnye_grazhdane_goroda_rezha/antonov_viktor_aleksandrovich/24-1-0-142" TargetMode="External"/><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screen10.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ctrTitle"/>
          </p:nvPr>
        </p:nvSpPr>
        <p:spPr/>
        <p:txBody>
          <a:bodyPr>
            <a:noAutofit/>
          </a:bodyPr>
          <a:lstStyle/>
          <a:p>
            <a:r>
              <a:rPr lang="ru-RU" sz="5400" b="1" dirty="0" smtClean="0">
                <a:latin typeface="Times New Roman" pitchFamily="18" charset="0"/>
                <a:cs typeface="Times New Roman" pitchFamily="18" charset="0"/>
              </a:rPr>
              <a:t>Почетные люди </a:t>
            </a:r>
            <a:r>
              <a:rPr lang="ru-RU" sz="5400" b="1" dirty="0" smtClean="0">
                <a:latin typeface="Times New Roman" pitchFamily="18" charset="0"/>
                <a:cs typeface="Times New Roman" pitchFamily="18" charset="0"/>
              </a:rPr>
              <a:t/>
            </a:r>
            <a:br>
              <a:rPr lang="ru-RU" sz="5400" b="1" dirty="0" smtClean="0">
                <a:latin typeface="Times New Roman" pitchFamily="18" charset="0"/>
                <a:cs typeface="Times New Roman" pitchFamily="18" charset="0"/>
              </a:rPr>
            </a:br>
            <a:r>
              <a:rPr lang="ru-RU" sz="5400" b="1" dirty="0" smtClean="0">
                <a:latin typeface="Times New Roman" pitchFamily="18" charset="0"/>
                <a:cs typeface="Times New Roman" pitchFamily="18" charset="0"/>
              </a:rPr>
              <a:t>города </a:t>
            </a:r>
            <a:r>
              <a:rPr lang="ru-RU" sz="5400" b="1" dirty="0" smtClean="0">
                <a:latin typeface="Times New Roman" pitchFamily="18" charset="0"/>
                <a:cs typeface="Times New Roman" pitchFamily="18" charset="0"/>
              </a:rPr>
              <a:t>Реж</a:t>
            </a:r>
            <a:endParaRPr lang="ru-RU" sz="5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normAutofit fontScale="90000"/>
          </a:bodyPr>
          <a:lstStyle/>
          <a:p>
            <a:r>
              <a:rPr lang="ru-RU" b="1" u="sng" dirty="0" smtClean="0">
                <a:hlinkClick r:id="rId3"/>
              </a:rPr>
              <a:t>Бабушкин Владимир Александрович.</a:t>
            </a:r>
            <a:endParaRPr lang="ru-RU" dirty="0"/>
          </a:p>
        </p:txBody>
      </p:sp>
      <p:sp>
        <p:nvSpPr>
          <p:cNvPr id="3" name="Содержимое 2"/>
          <p:cNvSpPr>
            <a:spLocks noGrp="1"/>
          </p:cNvSpPr>
          <p:nvPr>
            <p:ph sz="half" idx="1"/>
          </p:nvPr>
        </p:nvSpPr>
        <p:spPr/>
        <p:txBody>
          <a:bodyPr>
            <a:normAutofit fontScale="47500" lnSpcReduction="20000"/>
          </a:bodyPr>
          <a:lstStyle/>
          <a:p>
            <a:pPr algn="ctr">
              <a:buNone/>
            </a:pPr>
            <a:r>
              <a:rPr lang="ru-RU" sz="3300" b="1" dirty="0" smtClean="0"/>
              <a:t>Бабушкин Владимир Александрович </a:t>
            </a:r>
          </a:p>
          <a:p>
            <a:pPr algn="ctr">
              <a:buNone/>
            </a:pPr>
            <a:r>
              <a:rPr lang="ru-RU" sz="3300" b="1" dirty="0" smtClean="0"/>
              <a:t>(1932 – 2012) </a:t>
            </a:r>
            <a:endParaRPr lang="ru-RU" sz="3300" dirty="0" smtClean="0"/>
          </a:p>
          <a:p>
            <a:pPr algn="ctr">
              <a:buNone/>
            </a:pPr>
            <a:r>
              <a:rPr lang="ru-RU" sz="3300" dirty="0" smtClean="0"/>
              <a:t> </a:t>
            </a:r>
          </a:p>
          <a:p>
            <a:pPr algn="ctr">
              <a:buNone/>
            </a:pPr>
            <a:r>
              <a:rPr lang="ru-RU" sz="3300" b="1" dirty="0" smtClean="0"/>
              <a:t>Почётный гражданин города Режа. </a:t>
            </a:r>
            <a:endParaRPr lang="ru-RU" sz="3300" dirty="0" smtClean="0"/>
          </a:p>
          <a:p>
            <a:pPr algn="ctr">
              <a:buNone/>
            </a:pPr>
            <a:r>
              <a:rPr lang="ru-RU" sz="3300" dirty="0" smtClean="0"/>
              <a:t> </a:t>
            </a:r>
          </a:p>
          <a:p>
            <a:pPr algn="ctr">
              <a:buNone/>
            </a:pPr>
            <a:r>
              <a:rPr lang="ru-RU" sz="3300" b="1" dirty="0" smtClean="0"/>
              <a:t>Решение 3 сессии 18 созыва городского Совета народных депутатов от 09.12.1982г., за особые заслуги в развитии города.</a:t>
            </a:r>
            <a:endParaRPr lang="ru-RU" sz="3300" dirty="0" smtClean="0"/>
          </a:p>
          <a:p>
            <a:pPr algn="ctr">
              <a:buNone/>
            </a:pPr>
            <a:r>
              <a:rPr lang="ru-RU" sz="3300" dirty="0" smtClean="0"/>
              <a:t> </a:t>
            </a:r>
          </a:p>
          <a:p>
            <a:pPr algn="ctr">
              <a:buNone/>
            </a:pPr>
            <a:r>
              <a:rPr lang="ru-RU" sz="3300" b="1" dirty="0" smtClean="0"/>
              <a:t>Биография:</a:t>
            </a:r>
            <a:endParaRPr lang="ru-RU" sz="3300" dirty="0" smtClean="0"/>
          </a:p>
          <a:p>
            <a:pPr algn="ctr">
              <a:buNone/>
            </a:pPr>
            <a:r>
              <a:rPr lang="ru-RU" sz="3300" dirty="0" smtClean="0"/>
              <a:t>Владимир Бабушкин родился 24 августа 1932 года в селе Барда </a:t>
            </a:r>
            <a:r>
              <a:rPr lang="ru-RU" sz="3300" dirty="0" err="1" smtClean="0"/>
              <a:t>Молотовской</a:t>
            </a:r>
            <a:r>
              <a:rPr lang="ru-RU" sz="3300" dirty="0" smtClean="0"/>
              <a:t> области, в котором жил в довоенное время. Его отец, Александр Егорович, в начале войны был на переподготовке в городе Кунгуре, затем их эшелон отправили на войну.   </a:t>
            </a:r>
          </a:p>
          <a:p>
            <a:pPr algn="ctr">
              <a:buNone/>
            </a:pPr>
            <a:endParaRPr lang="ru-RU" dirty="0"/>
          </a:p>
        </p:txBody>
      </p:sp>
      <p:pic>
        <p:nvPicPr>
          <p:cNvPr id="5" name="Содержимое 4" descr="babushkin_v.a..jpg"/>
          <p:cNvPicPr>
            <a:picLocks noGrp="1" noChangeAspect="1"/>
          </p:cNvPicPr>
          <p:nvPr>
            <p:ph sz="half" idx="2"/>
          </p:nvPr>
        </p:nvPicPr>
        <p:blipFill>
          <a:blip r:embed="rId4" cstate="print"/>
          <a:stretch>
            <a:fillRect/>
          </a:stretch>
        </p:blipFill>
        <p:spPr>
          <a:xfrm>
            <a:off x="5364088" y="1628800"/>
            <a:ext cx="3456384" cy="4464496"/>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251520" y="620688"/>
            <a:ext cx="8640960" cy="5909310"/>
          </a:xfrm>
          <a:prstGeom prst="rect">
            <a:avLst/>
          </a:prstGeom>
        </p:spPr>
        <p:txBody>
          <a:bodyPr wrap="square">
            <a:spAutoFit/>
          </a:bodyPr>
          <a:lstStyle/>
          <a:p>
            <a:r>
              <a:rPr lang="ru-RU" sz="2000" dirty="0" smtClean="0">
                <a:latin typeface="Times New Roman" pitchFamily="18" charset="0"/>
                <a:cs typeface="Times New Roman" pitchFamily="18" charset="0"/>
              </a:rPr>
              <a:t>Не доехав до передовой, он погиб, но перед этим Александр Егорович успел написать единственное письмо своей семье. </a:t>
            </a:r>
          </a:p>
          <a:p>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Марфа Степановна, мама Владимира Александровича, чтобы выжить в голодные военные годы перевезла семью к родственникам в село </a:t>
            </a:r>
            <a:r>
              <a:rPr lang="ru-RU" sz="2000" dirty="0" err="1" smtClean="0">
                <a:latin typeface="Times New Roman" pitchFamily="18" charset="0"/>
                <a:cs typeface="Times New Roman" pitchFamily="18" charset="0"/>
              </a:rPr>
              <a:t>Шермейка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Молотовской</a:t>
            </a:r>
            <a:r>
              <a:rPr lang="ru-RU" sz="2000" dirty="0" smtClean="0">
                <a:latin typeface="Times New Roman" pitchFamily="18" charset="0"/>
                <a:cs typeface="Times New Roman" pitchFamily="18" charset="0"/>
              </a:rPr>
              <a:t> области. В апреле 1948 года Владимир начинает обучение в Пермском ремесленном училище. В 1950 году начальник ОК РМЗ А. Крылов прибыл в Пермь, чтобы набрать талантливых токарей для работы на заводе. В их числе оказался и Владимир Бабушкин.</a:t>
            </a:r>
          </a:p>
          <a:p>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В РМЗ перспективный и способный токарь-универсал трудился самозабвенно, самоотверженно. Одной из наивысших заслуг Владимира Бабушкина можно считать поездку в Москву в 1976 году. В павильоне машиностроения ВДНХ СССР внимание специалистов привлекли новые режимы резания закалённых деталей резцами с неперетачиваемыми пластинами из новых марок металлокерамики. Их демонстрировала группа рационализаторов </a:t>
            </a:r>
            <a:r>
              <a:rPr lang="ru-RU" sz="2000" dirty="0" err="1" smtClean="0">
                <a:latin typeface="Times New Roman" pitchFamily="18" charset="0"/>
                <a:cs typeface="Times New Roman" pitchFamily="18" charset="0"/>
              </a:rPr>
              <a:t>Режевского</a:t>
            </a:r>
            <a:r>
              <a:rPr lang="ru-RU" sz="2000" dirty="0" smtClean="0">
                <a:latin typeface="Times New Roman" pitchFamily="18" charset="0"/>
                <a:cs typeface="Times New Roman" pitchFamily="18" charset="0"/>
              </a:rPr>
              <a:t> механического завода. За эту рационализаторскую разработку Главный Комитет</a:t>
            </a:r>
          </a:p>
          <a:p>
            <a:r>
              <a:rPr lang="ru-RU" dirty="0"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755576" y="474345"/>
            <a:ext cx="7416824" cy="4401205"/>
          </a:xfrm>
          <a:prstGeom prst="rect">
            <a:avLst/>
          </a:prstGeom>
        </p:spPr>
        <p:txBody>
          <a:bodyPr wrap="square">
            <a:spAutoFit/>
          </a:bodyPr>
          <a:lstStyle/>
          <a:p>
            <a:r>
              <a:rPr lang="ru-RU" sz="2000" dirty="0" smtClean="0">
                <a:latin typeface="Times New Roman" pitchFamily="18" charset="0"/>
                <a:cs typeface="Times New Roman" pitchFamily="18" charset="0"/>
              </a:rPr>
              <a:t>Выставки достижений народного хозяйства СССР постановил наградить дипломом почёта ВДНХ и натуральной премией - автомобилем «Москвич-412» - Владимира Александровича Бабушкина, наладчика </a:t>
            </a:r>
            <a:r>
              <a:rPr lang="ru-RU" sz="2000" dirty="0" err="1" smtClean="0">
                <a:latin typeface="Times New Roman" pitchFamily="18" charset="0"/>
                <a:cs typeface="Times New Roman" pitchFamily="18" charset="0"/>
              </a:rPr>
              <a:t>Режевского</a:t>
            </a:r>
            <a:r>
              <a:rPr lang="ru-RU" sz="2000" dirty="0" smtClean="0">
                <a:latin typeface="Times New Roman" pitchFamily="18" charset="0"/>
                <a:cs typeface="Times New Roman" pitchFamily="18" charset="0"/>
              </a:rPr>
              <a:t> механического завода. Бабушкин был удостоен высших наград Родины. По итогам Всесоюзного социалистического соревнования 1975 года ему присвоено звание «Лучший рабочий Министерства». Руководил школой передовых методов труда, являлся председателем городского совета наставников.</a:t>
            </a:r>
          </a:p>
          <a:p>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За освоение и наладку новых автоматических линий и агрегатных станков, за высокую производительность труда он награждён орденом Ленина, медалями: «За трудовое отличие», «За доблестный труд». Ударник коммунистического труда. </a:t>
            </a:r>
            <a:endParaRPr lang="ru-RU"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Барахнин</a:t>
            </a:r>
            <a:r>
              <a:rPr lang="ru-RU" b="1" u="sng" dirty="0" smtClean="0">
                <a:hlinkClick r:id="rId3"/>
              </a:rPr>
              <a:t> Иван Андреевич.</a:t>
            </a:r>
            <a:endParaRPr lang="ru-RU" dirty="0"/>
          </a:p>
        </p:txBody>
      </p:sp>
      <p:sp>
        <p:nvSpPr>
          <p:cNvPr id="3" name="Содержимое 2"/>
          <p:cNvSpPr>
            <a:spLocks noGrp="1"/>
          </p:cNvSpPr>
          <p:nvPr>
            <p:ph sz="half" idx="1"/>
          </p:nvPr>
        </p:nvSpPr>
        <p:spPr/>
        <p:txBody>
          <a:bodyPr>
            <a:normAutofit fontScale="55000" lnSpcReduction="20000"/>
          </a:bodyPr>
          <a:lstStyle/>
          <a:p>
            <a:pPr algn="ctr">
              <a:buNone/>
            </a:pPr>
            <a:r>
              <a:rPr lang="ru-RU" sz="2900" b="1" dirty="0" err="1" smtClean="0"/>
              <a:t>Барахнин</a:t>
            </a:r>
            <a:r>
              <a:rPr lang="ru-RU" sz="2900" b="1" dirty="0" smtClean="0"/>
              <a:t> Иван Андреевич </a:t>
            </a:r>
          </a:p>
          <a:p>
            <a:pPr algn="ctr">
              <a:buNone/>
            </a:pPr>
            <a:r>
              <a:rPr lang="ru-RU" sz="2900" b="1" dirty="0" smtClean="0"/>
              <a:t>(1914 – 2010)</a:t>
            </a:r>
            <a:endParaRPr lang="ru-RU" sz="2900" dirty="0" smtClean="0"/>
          </a:p>
          <a:p>
            <a:pPr algn="ctr">
              <a:buNone/>
            </a:pPr>
            <a:r>
              <a:rPr lang="ru-RU" sz="2900" dirty="0" smtClean="0"/>
              <a:t> </a:t>
            </a:r>
          </a:p>
          <a:p>
            <a:pPr algn="ctr">
              <a:buNone/>
            </a:pPr>
            <a:r>
              <a:rPr lang="ru-RU" sz="2900" b="1" dirty="0" smtClean="0"/>
              <a:t>Почётный гражданин Режа.</a:t>
            </a:r>
            <a:endParaRPr lang="ru-RU" sz="2900" dirty="0" smtClean="0"/>
          </a:p>
          <a:p>
            <a:pPr algn="ctr">
              <a:buNone/>
            </a:pPr>
            <a:r>
              <a:rPr lang="ru-RU" sz="2900" dirty="0" smtClean="0"/>
              <a:t> </a:t>
            </a:r>
          </a:p>
          <a:p>
            <a:pPr algn="ctr">
              <a:buNone/>
            </a:pPr>
            <a:r>
              <a:rPr lang="ru-RU" sz="2900" b="1" dirty="0" smtClean="0"/>
              <a:t>Решение 2 сессии 17 созыва </a:t>
            </a:r>
            <a:r>
              <a:rPr lang="ru-RU" sz="2900" b="1" dirty="0" err="1" smtClean="0"/>
              <a:t>режевского</a:t>
            </a:r>
            <a:r>
              <a:rPr lang="ru-RU" sz="2900" b="1" dirty="0" smtClean="0"/>
              <a:t> городского Совета народных депутатов РСФСР от 12.06. 80 г., за особые заслуги в развитии города.</a:t>
            </a:r>
            <a:endParaRPr lang="ru-RU" sz="2900" dirty="0" smtClean="0"/>
          </a:p>
          <a:p>
            <a:pPr algn="ctr">
              <a:buNone/>
            </a:pPr>
            <a:r>
              <a:rPr lang="ru-RU" sz="2900" dirty="0" smtClean="0"/>
              <a:t> </a:t>
            </a:r>
          </a:p>
          <a:p>
            <a:pPr algn="ctr">
              <a:buNone/>
            </a:pPr>
            <a:r>
              <a:rPr lang="ru-RU" sz="2900" b="1" dirty="0" smtClean="0"/>
              <a:t>Биография: </a:t>
            </a:r>
            <a:endParaRPr lang="ru-RU" sz="2900" dirty="0" smtClean="0"/>
          </a:p>
          <a:p>
            <a:pPr algn="ctr">
              <a:buNone/>
            </a:pPr>
            <a:r>
              <a:rPr lang="ru-RU" sz="2900" dirty="0" err="1" smtClean="0"/>
              <a:t>Барахнин</a:t>
            </a:r>
            <a:r>
              <a:rPr lang="ru-RU" sz="2900" dirty="0" smtClean="0"/>
              <a:t> Иван Андреевич родился в 1914 году в городе Реже. После окончания начальной школы четырех классов школы N 1 с 1928 по 1930 год обучался в школе профессионально-технического обучения. Получил специальность столяра. С 1930 по 1933 год учёба в </a:t>
            </a:r>
            <a:r>
              <a:rPr lang="ru-RU" sz="2900" dirty="0" err="1" smtClean="0"/>
              <a:t>Егоршинской</a:t>
            </a:r>
            <a:r>
              <a:rPr lang="ru-RU" sz="2900" dirty="0" smtClean="0"/>
              <a:t> железно - дорожной школе бригадного ученичества.</a:t>
            </a:r>
          </a:p>
          <a:p>
            <a:pPr>
              <a:buNone/>
            </a:pPr>
            <a:endParaRPr lang="ru-RU" dirty="0"/>
          </a:p>
        </p:txBody>
      </p:sp>
      <p:pic>
        <p:nvPicPr>
          <p:cNvPr id="5" name="Содержимое 4" descr="barakhnin_i.a.jpg"/>
          <p:cNvPicPr>
            <a:picLocks noGrp="1" noChangeAspect="1"/>
          </p:cNvPicPr>
          <p:nvPr>
            <p:ph sz="half" idx="2"/>
          </p:nvPr>
        </p:nvPicPr>
        <p:blipFill>
          <a:blip r:embed="rId4" cstate="print"/>
          <a:stretch>
            <a:fillRect/>
          </a:stretch>
        </p:blipFill>
        <p:spPr>
          <a:xfrm>
            <a:off x="5292080" y="1556792"/>
            <a:ext cx="3240360" cy="4752528"/>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611560" y="197346"/>
            <a:ext cx="7992888" cy="3416320"/>
          </a:xfrm>
          <a:prstGeom prst="rect">
            <a:avLst/>
          </a:prstGeom>
        </p:spPr>
        <p:txBody>
          <a:bodyPr wrap="square">
            <a:spAutoFit/>
          </a:bodyPr>
          <a:lstStyle/>
          <a:p>
            <a:r>
              <a:rPr lang="ru-RU" dirty="0" smtClean="0">
                <a:latin typeface="Times New Roman" pitchFamily="18" charset="0"/>
                <a:cs typeface="Times New Roman" pitchFamily="18" charset="0"/>
              </a:rPr>
              <a:t>С осени 1933 по весну 1935 года работал слесарем - инструментальщиком в артели "</a:t>
            </a:r>
            <a:r>
              <a:rPr lang="ru-RU" dirty="0" err="1" smtClean="0">
                <a:latin typeface="Times New Roman" pitchFamily="18" charset="0"/>
                <a:cs typeface="Times New Roman" pitchFamily="18" charset="0"/>
              </a:rPr>
              <a:t>Металлоширпотреб</a:t>
            </a:r>
            <a:r>
              <a:rPr lang="ru-RU" dirty="0" smtClean="0">
                <a:latin typeface="Times New Roman" pitchFamily="18" charset="0"/>
                <a:cs typeface="Times New Roman" pitchFamily="18" charset="0"/>
              </a:rPr>
              <a:t>" на заводе "Сантехника" в Реже. В 1935 г. назначен председателем районного Совета физической культуры и спорта.</a:t>
            </a:r>
          </a:p>
          <a:p>
            <a:r>
              <a:rPr lang="ru-RU" dirty="0" smtClean="0">
                <a:latin typeface="Times New Roman" pitchFamily="18" charset="0"/>
                <a:cs typeface="Times New Roman" pitchFamily="18" charset="0"/>
              </a:rPr>
              <a:t>С осени 1935 по 1938 г. - учёба в Пермском техникуме физической культуры и спорта. С лета 1938 г. по осень 1939г. работал инструктором физкультуры и спорта при </a:t>
            </a:r>
            <a:r>
              <a:rPr lang="ru-RU" dirty="0" err="1" smtClean="0">
                <a:latin typeface="Times New Roman" pitchFamily="18" charset="0"/>
                <a:cs typeface="Times New Roman" pitchFamily="18" charset="0"/>
              </a:rPr>
              <a:t>Режевской</a:t>
            </a:r>
            <a:r>
              <a:rPr lang="ru-RU" dirty="0" smtClean="0">
                <a:latin typeface="Times New Roman" pitchFamily="18" charset="0"/>
                <a:cs typeface="Times New Roman" pitchFamily="18" charset="0"/>
              </a:rPr>
              <a:t> артели "</a:t>
            </a:r>
            <a:r>
              <a:rPr lang="ru-RU" dirty="0" err="1" smtClean="0">
                <a:latin typeface="Times New Roman" pitchFamily="18" charset="0"/>
                <a:cs typeface="Times New Roman" pitchFamily="18" charset="0"/>
              </a:rPr>
              <a:t>Металлоширпотреб</a:t>
            </a:r>
            <a:r>
              <a:rPr lang="ru-RU" dirty="0" smtClean="0">
                <a:latin typeface="Times New Roman" pitchFamily="18" charset="0"/>
                <a:cs typeface="Times New Roman" pitchFamily="18" charset="0"/>
              </a:rPr>
              <a:t> " ДСО "Спартак».</a:t>
            </a:r>
          </a:p>
          <a:p>
            <a:r>
              <a:rPr lang="ru-RU" dirty="0" smtClean="0">
                <a:latin typeface="Times New Roman" pitchFamily="18" charset="0"/>
                <a:cs typeface="Times New Roman" pitchFamily="18" charset="0"/>
              </a:rPr>
              <a:t>После окончания техникума физкультуры, службы в армии работал </a:t>
            </a:r>
            <a:r>
              <a:rPr lang="ru-RU" dirty="0" err="1" smtClean="0">
                <a:latin typeface="Times New Roman" pitchFamily="18" charset="0"/>
                <a:cs typeface="Times New Roman" pitchFamily="18" charset="0"/>
              </a:rPr>
              <a:t>пре-подавателем</a:t>
            </a:r>
            <a:r>
              <a:rPr lang="ru-RU" dirty="0" smtClean="0">
                <a:latin typeface="Times New Roman" pitchFamily="18" charset="0"/>
                <a:cs typeface="Times New Roman" pitchFamily="18" charset="0"/>
              </a:rPr>
              <a:t> физкультуры школы №1. С 1939 года по 1946 год служил на </a:t>
            </a:r>
            <a:r>
              <a:rPr lang="ru-RU" dirty="0" err="1" smtClean="0">
                <a:latin typeface="Times New Roman" pitchFamily="18" charset="0"/>
                <a:cs typeface="Times New Roman" pitchFamily="18" charset="0"/>
              </a:rPr>
              <a:t>Даль¬нем</a:t>
            </a:r>
            <a:r>
              <a:rPr lang="ru-RU" dirty="0" smtClean="0">
                <a:latin typeface="Times New Roman" pitchFamily="18" charset="0"/>
                <a:cs typeface="Times New Roman" pitchFamily="18" charset="0"/>
              </a:rPr>
              <a:t> Востоке, участвовал в боях с Японией, за что награжден орденом «Красной Звезды» и тремя медалями. После войны Иван Андреевич </a:t>
            </a:r>
            <a:r>
              <a:rPr lang="ru-RU" dirty="0" err="1" smtClean="0">
                <a:latin typeface="Times New Roman" pitchFamily="18" charset="0"/>
                <a:cs typeface="Times New Roman" pitchFamily="18" charset="0"/>
              </a:rPr>
              <a:t>вер¬нулся</a:t>
            </a:r>
            <a:r>
              <a:rPr lang="ru-RU" dirty="0" smtClean="0">
                <a:latin typeface="Times New Roman" pitchFamily="18" charset="0"/>
                <a:cs typeface="Times New Roman" pitchFamily="18" charset="0"/>
              </a:rPr>
              <a:t> к своей мирной профессии — преподавателя физкультуры.</a:t>
            </a:r>
          </a:p>
          <a:p>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3" name="Прямоугольник 2"/>
          <p:cNvSpPr/>
          <p:nvPr/>
        </p:nvSpPr>
        <p:spPr>
          <a:xfrm>
            <a:off x="467544" y="3284985"/>
            <a:ext cx="8496944" cy="3416320"/>
          </a:xfrm>
          <a:prstGeom prst="rect">
            <a:avLst/>
          </a:prstGeom>
        </p:spPr>
        <p:txBody>
          <a:bodyPr wrap="square">
            <a:spAutoFit/>
          </a:bodyPr>
          <a:lstStyle/>
          <a:p>
            <a:r>
              <a:rPr lang="ru-RU" dirty="0" smtClean="0">
                <a:latin typeface="Times New Roman" pitchFamily="18" charset="0"/>
                <a:cs typeface="Times New Roman" pitchFamily="18" charset="0"/>
              </a:rPr>
              <a:t>За годы работы он воспитал 12 мастеров спорта, 550 спортсменов 1 разряда и более 2-х тысяч спортсменов массовых разрядов.</a:t>
            </a:r>
          </a:p>
          <a:p>
            <a:r>
              <a:rPr lang="ru-RU" dirty="0" smtClean="0">
                <a:latin typeface="Times New Roman" pitchFamily="18" charset="0"/>
                <a:cs typeface="Times New Roman" pitchFamily="18" charset="0"/>
              </a:rPr>
              <a:t>Избирался депутатом </a:t>
            </a:r>
            <a:r>
              <a:rPr lang="ru-RU" dirty="0" err="1" smtClean="0">
                <a:latin typeface="Times New Roman" pitchFamily="18" charset="0"/>
                <a:cs typeface="Times New Roman" pitchFamily="18" charset="0"/>
              </a:rPr>
              <a:t>Режевского</a:t>
            </a:r>
            <a:r>
              <a:rPr lang="ru-RU" dirty="0" smtClean="0">
                <a:latin typeface="Times New Roman" pitchFamily="18" charset="0"/>
                <a:cs typeface="Times New Roman" pitchFamily="18" charset="0"/>
              </a:rPr>
              <a:t> городского Совета народных </a:t>
            </a:r>
            <a:r>
              <a:rPr lang="ru-RU" dirty="0" err="1" smtClean="0">
                <a:latin typeface="Times New Roman" pitchFamily="18" charset="0"/>
                <a:cs typeface="Times New Roman" pitchFamily="18" charset="0"/>
              </a:rPr>
              <a:t>депу¬татов</a:t>
            </a:r>
            <a:r>
              <a:rPr lang="ru-RU" dirty="0" smtClean="0">
                <a:latin typeface="Times New Roman" pitchFamily="18" charset="0"/>
                <a:cs typeface="Times New Roman" pitchFamily="18" charset="0"/>
              </a:rPr>
              <a:t>, секретарем партийной организации школы, в течение 20 лет был руководителем методического объединения учителей физической </a:t>
            </a:r>
            <a:r>
              <a:rPr lang="ru-RU" dirty="0" err="1" smtClean="0">
                <a:latin typeface="Times New Roman" pitchFamily="18" charset="0"/>
                <a:cs typeface="Times New Roman" pitchFamily="18" charset="0"/>
              </a:rPr>
              <a:t>культу¬ры</a:t>
            </a:r>
            <a:r>
              <a:rPr lang="ru-RU" dirty="0" smtClean="0">
                <a:latin typeface="Times New Roman" pitchFamily="18" charset="0"/>
                <a:cs typeface="Times New Roman" pitchFamily="18" charset="0"/>
              </a:rPr>
              <a:t>, членом городского Совета ветеранов воины.</a:t>
            </a:r>
          </a:p>
          <a:p>
            <a:r>
              <a:rPr lang="ru-RU" dirty="0" smtClean="0">
                <a:latin typeface="Times New Roman" pitchFamily="18" charset="0"/>
                <a:cs typeface="Times New Roman" pitchFamily="18" charset="0"/>
              </a:rPr>
              <a:t>В 2004 году, год своего 90-летия, Иван Андреевич выпустил книгу «Физическая культура и спорт в жизни </a:t>
            </a:r>
            <a:r>
              <a:rPr lang="ru-RU" dirty="0" err="1" smtClean="0">
                <a:latin typeface="Times New Roman" pitchFamily="18" charset="0"/>
                <a:cs typeface="Times New Roman" pitchFamily="18" charset="0"/>
              </a:rPr>
              <a:t>режевлян</a:t>
            </a:r>
            <a:r>
              <a:rPr lang="ru-RU" dirty="0" smtClean="0">
                <a:latin typeface="Times New Roman" pitchFamily="18" charset="0"/>
                <a:cs typeface="Times New Roman" pitchFamily="18" charset="0"/>
              </a:rPr>
              <a:t>», подводя ею итог жизни.</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Награждён медалью "За трудовое отличие", "Ветеран труда", знаками "Отличник народного просвещения", "Отличник физической культуры", "Почётный член ДСО "Буревестник", "Ветеран спорта России".</a:t>
            </a:r>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Бесова</a:t>
            </a:r>
            <a:r>
              <a:rPr lang="ru-RU" b="1" u="sng" dirty="0" smtClean="0">
                <a:hlinkClick r:id="rId3"/>
              </a:rPr>
              <a:t> Валентина Максимовна.</a:t>
            </a:r>
            <a:endParaRPr lang="ru-RU" dirty="0"/>
          </a:p>
        </p:txBody>
      </p:sp>
      <p:sp>
        <p:nvSpPr>
          <p:cNvPr id="3" name="Содержимое 2"/>
          <p:cNvSpPr>
            <a:spLocks noGrp="1"/>
          </p:cNvSpPr>
          <p:nvPr>
            <p:ph sz="half" idx="1"/>
          </p:nvPr>
        </p:nvSpPr>
        <p:spPr/>
        <p:txBody>
          <a:bodyPr>
            <a:normAutofit fontScale="40000" lnSpcReduction="20000"/>
          </a:bodyPr>
          <a:lstStyle/>
          <a:p>
            <a:pPr algn="ctr">
              <a:buNone/>
            </a:pPr>
            <a:r>
              <a:rPr lang="ru-RU" sz="3400" b="1" dirty="0" err="1" smtClean="0"/>
              <a:t>Бесова</a:t>
            </a:r>
            <a:r>
              <a:rPr lang="ru-RU" sz="3400" b="1" dirty="0" smtClean="0"/>
              <a:t> Валентина Максимовна</a:t>
            </a:r>
          </a:p>
          <a:p>
            <a:pPr algn="ctr">
              <a:buNone/>
            </a:pPr>
            <a:r>
              <a:rPr lang="ru-RU" sz="3400" b="1" dirty="0" smtClean="0"/>
              <a:t> (16.10.1929 - 28.02.2018)</a:t>
            </a:r>
            <a:endParaRPr lang="ru-RU" sz="3400" dirty="0" smtClean="0"/>
          </a:p>
          <a:p>
            <a:pPr algn="ctr">
              <a:buNone/>
            </a:pPr>
            <a:r>
              <a:rPr lang="ru-RU" sz="3400" dirty="0" smtClean="0"/>
              <a:t> </a:t>
            </a:r>
          </a:p>
          <a:p>
            <a:pPr algn="ctr">
              <a:buNone/>
            </a:pPr>
            <a:r>
              <a:rPr lang="ru-RU" sz="3400" b="1" dirty="0" smtClean="0"/>
              <a:t>Почётный гражданин г. Реж</a:t>
            </a:r>
            <a:endParaRPr lang="ru-RU" sz="3400" dirty="0" smtClean="0"/>
          </a:p>
          <a:p>
            <a:pPr algn="ctr">
              <a:buNone/>
            </a:pPr>
            <a:r>
              <a:rPr lang="ru-RU" sz="3400" dirty="0" smtClean="0"/>
              <a:t> </a:t>
            </a:r>
          </a:p>
          <a:p>
            <a:pPr algn="ctr">
              <a:buNone/>
            </a:pPr>
            <a:r>
              <a:rPr lang="ru-RU" sz="3400" b="1" dirty="0" smtClean="0"/>
              <a:t>Решение </a:t>
            </a:r>
            <a:r>
              <a:rPr lang="ru-RU" sz="3400" b="1" dirty="0" err="1" smtClean="0"/>
              <a:t>Режевской</a:t>
            </a:r>
            <a:r>
              <a:rPr lang="ru-RU" sz="3400" b="1" dirty="0" smtClean="0"/>
              <a:t> Думы от 19.06.1996 г. № 11, за особые заслуги в развитии образования, многолетний самоотверженный труд по обучению и воспитанию, большую краеведческую работу, создание Черемисского народного музея.</a:t>
            </a:r>
            <a:endParaRPr lang="ru-RU" sz="3400" dirty="0" smtClean="0"/>
          </a:p>
          <a:p>
            <a:pPr algn="ctr">
              <a:buNone/>
            </a:pPr>
            <a:r>
              <a:rPr lang="ru-RU" sz="3400" dirty="0" smtClean="0"/>
              <a:t> </a:t>
            </a:r>
          </a:p>
          <a:p>
            <a:pPr algn="ctr">
              <a:buNone/>
            </a:pPr>
            <a:r>
              <a:rPr lang="ru-RU" sz="3400" b="1" dirty="0" smtClean="0"/>
              <a:t>Биография:</a:t>
            </a:r>
            <a:endParaRPr lang="ru-RU" sz="3400" dirty="0" smtClean="0"/>
          </a:p>
          <a:p>
            <a:pPr algn="ctr">
              <a:buNone/>
            </a:pPr>
            <a:r>
              <a:rPr lang="ru-RU" sz="3400" dirty="0" err="1" smtClean="0"/>
              <a:t>Бесова</a:t>
            </a:r>
            <a:r>
              <a:rPr lang="ru-RU" sz="3400" dirty="0" smtClean="0"/>
              <a:t> Валентина Максимовна родилась в Саратовской области в 1929 году. С 12 лет, с 1942 года, она работала в колхозе. По окончании Саратовского учительского института в 1949 году была направлена на работу в Свердловскую область. Свердловский </a:t>
            </a:r>
            <a:r>
              <a:rPr lang="ru-RU" sz="3400" dirty="0" err="1" smtClean="0"/>
              <a:t>облоно</a:t>
            </a:r>
            <a:r>
              <a:rPr lang="ru-RU" sz="3400" dirty="0" smtClean="0"/>
              <a:t> направил преподавать русский язык и литературу в Черемисскую начальную сельскую школу.  </a:t>
            </a:r>
          </a:p>
          <a:p>
            <a:endParaRPr lang="ru-RU" dirty="0"/>
          </a:p>
        </p:txBody>
      </p:sp>
      <p:pic>
        <p:nvPicPr>
          <p:cNvPr id="5" name="Содержимое 4" descr="besova_v.m..jpg"/>
          <p:cNvPicPr>
            <a:picLocks noGrp="1" noChangeAspect="1"/>
          </p:cNvPicPr>
          <p:nvPr>
            <p:ph sz="half" idx="2"/>
          </p:nvPr>
        </p:nvPicPr>
        <p:blipFill>
          <a:blip r:embed="rId4" cstate="print"/>
          <a:stretch>
            <a:fillRect/>
          </a:stretch>
        </p:blipFill>
        <p:spPr>
          <a:xfrm>
            <a:off x="5076056" y="1556792"/>
            <a:ext cx="3528392" cy="4248472"/>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251520" y="188640"/>
            <a:ext cx="8208912" cy="5940088"/>
          </a:xfrm>
          <a:prstGeom prst="rect">
            <a:avLst/>
          </a:prstGeom>
        </p:spPr>
        <p:txBody>
          <a:bodyPr wrap="square">
            <a:spAutoFit/>
          </a:bodyPr>
          <a:lstStyle/>
          <a:p>
            <a:r>
              <a:rPr lang="ru-RU" sz="2000" dirty="0" smtClean="0">
                <a:latin typeface="Times New Roman" pitchFamily="18" charset="0"/>
                <a:cs typeface="Times New Roman" pitchFamily="18" charset="0"/>
              </a:rPr>
              <a:t>С 1950 г. она бессменный депутат Черемисского сельского Совета.</a:t>
            </a:r>
          </a:p>
          <a:p>
            <a:r>
              <a:rPr lang="ru-RU" sz="2000" dirty="0" smtClean="0">
                <a:latin typeface="Times New Roman" pitchFamily="18" charset="0"/>
                <a:cs typeface="Times New Roman" pitchFamily="18" charset="0"/>
              </a:rPr>
              <a:t>В 1955 г. поступила на заочное отделение Свердловского пединститута. По окончании его в 1959 г. назначена директором Черемисской школы. Как руководителя её всегда отличали целеустремлённость, принципиальность, поиски нового. 25 лет вела огромную внеклассную работу через литературный клуб «Лира», который переписывался с 187 писателями, поэтами, композиторами, актёрами всех союзных республик, литературными музеями страны. От своих друзей - творческих работников сельские ребята получили 3500 подарков.</a:t>
            </a:r>
          </a:p>
          <a:p>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Организатор и руководитель Черемисского народного историко-литературного музея, филиала МУ «</a:t>
            </a:r>
            <a:r>
              <a:rPr lang="ru-RU" sz="2000" dirty="0" err="1" smtClean="0">
                <a:latin typeface="Times New Roman" pitchFamily="18" charset="0"/>
                <a:cs typeface="Times New Roman" pitchFamily="18" charset="0"/>
              </a:rPr>
              <a:t>Режевской</a:t>
            </a:r>
            <a:r>
              <a:rPr lang="ru-RU" sz="2000" dirty="0" smtClean="0">
                <a:latin typeface="Times New Roman" pitchFamily="18" charset="0"/>
                <a:cs typeface="Times New Roman" pitchFamily="18" charset="0"/>
              </a:rPr>
              <a:t> исторический музей» Свердловской области. Семьдесят лет (!) трудового стажа у Валентины Максимовны. В Систему обучения и воспитания построила на  изучении традиций советского народа и истории родного края. Неоднократно избиралась депутатом Свердловского областного и </a:t>
            </a:r>
            <a:r>
              <a:rPr lang="ru-RU" sz="2000" dirty="0" err="1" smtClean="0">
                <a:latin typeface="Times New Roman" pitchFamily="18" charset="0"/>
                <a:cs typeface="Times New Roman" pitchFamily="18" charset="0"/>
              </a:rPr>
              <a:t>Режевского</a:t>
            </a:r>
            <a:r>
              <a:rPr lang="ru-RU" sz="2000" dirty="0" smtClean="0">
                <a:latin typeface="Times New Roman" pitchFamily="18" charset="0"/>
                <a:cs typeface="Times New Roman" pitchFamily="18" charset="0"/>
              </a:rPr>
              <a:t> городского Советов. Основав музей, В.М. </a:t>
            </a:r>
            <a:r>
              <a:rPr lang="ru-RU" sz="2000" dirty="0" err="1" smtClean="0">
                <a:latin typeface="Times New Roman" pitchFamily="18" charset="0"/>
                <a:cs typeface="Times New Roman" pitchFamily="18" charset="0"/>
              </a:rPr>
              <a:t>Бесова</a:t>
            </a:r>
            <a:r>
              <a:rPr lang="ru-RU" sz="2000" dirty="0" smtClean="0">
                <a:latin typeface="Times New Roman" pitchFamily="18" charset="0"/>
                <a:cs typeface="Times New Roman" pitchFamily="18" charset="0"/>
              </a:rPr>
              <a:t> передала руководство молодому поколению, а сама осталась в музее научным сотрудником и возглавила музейный клуб «</a:t>
            </a:r>
            <a:r>
              <a:rPr lang="ru-RU" sz="2000" dirty="0" err="1" smtClean="0">
                <a:latin typeface="Times New Roman" pitchFamily="18" charset="0"/>
                <a:cs typeface="Times New Roman" pitchFamily="18" charset="0"/>
              </a:rPr>
              <a:t>Добродея</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539552" y="476672"/>
            <a:ext cx="8136904" cy="5632311"/>
          </a:xfrm>
          <a:prstGeom prst="rect">
            <a:avLst/>
          </a:prstGeom>
        </p:spPr>
        <p:txBody>
          <a:bodyPr wrap="square">
            <a:spAutoFit/>
          </a:bodyPr>
          <a:lstStyle/>
          <a:p>
            <a:r>
              <a:rPr lang="ru-RU" sz="2000" dirty="0" smtClean="0">
                <a:latin typeface="Times New Roman" pitchFamily="18" charset="0"/>
                <a:cs typeface="Times New Roman" pitchFamily="18" charset="0"/>
              </a:rPr>
              <a:t>О Валентине  Максимовне  </a:t>
            </a:r>
            <a:r>
              <a:rPr lang="ru-RU" sz="2000" dirty="0" err="1" smtClean="0">
                <a:latin typeface="Times New Roman" pitchFamily="18" charset="0"/>
                <a:cs typeface="Times New Roman" pitchFamily="18" charset="0"/>
              </a:rPr>
              <a:t>Бесовой</a:t>
            </a:r>
            <a:r>
              <a:rPr lang="ru-RU" sz="2000" dirty="0" smtClean="0">
                <a:latin typeface="Times New Roman" pitchFamily="18" charset="0"/>
                <a:cs typeface="Times New Roman" pitchFamily="18" charset="0"/>
              </a:rPr>
              <a:t>, её школе, музее, клубе «Лира» писали центральные и областные газеты и журналы, районная газета редко обходилась без публикаций о </a:t>
            </a:r>
            <a:r>
              <a:rPr lang="ru-RU" sz="2000" dirty="0" err="1" smtClean="0">
                <a:latin typeface="Times New Roman" pitchFamily="18" charset="0"/>
                <a:cs typeface="Times New Roman" pitchFamily="18" charset="0"/>
              </a:rPr>
              <a:t>Черемисске</a:t>
            </a:r>
            <a:r>
              <a:rPr lang="ru-RU" sz="2000" dirty="0" smtClean="0">
                <a:latin typeface="Times New Roman" pitchFamily="18" charset="0"/>
                <a:cs typeface="Times New Roman" pitchFamily="18" charset="0"/>
              </a:rPr>
              <a:t> и её особенных людях. Свердловская телестудия провела 13 телепередач, таких, как «Школа в центре села», «Сельские зори», «Впереди вся жизнь», «Сельский музей», «Лира» из </a:t>
            </a:r>
            <a:r>
              <a:rPr lang="ru-RU" sz="2000" dirty="0" err="1" smtClean="0">
                <a:latin typeface="Times New Roman" pitchFamily="18" charset="0"/>
                <a:cs typeface="Times New Roman" pitchFamily="18" charset="0"/>
              </a:rPr>
              <a:t>Черемисски</a:t>
            </a:r>
            <a:r>
              <a:rPr lang="ru-RU" sz="2000" dirty="0" smtClean="0">
                <a:latin typeface="Times New Roman" pitchFamily="18" charset="0"/>
                <a:cs typeface="Times New Roman" pitchFamily="18" charset="0"/>
              </a:rPr>
              <a:t>» и другие.</a:t>
            </a:r>
          </a:p>
          <a:p>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В личной библиотеке Валентины Максимовны находится более 200 книг, подаренных ей писателями Киева, Москвы, Саратова, Пензы, Вильнюса, Ленинграда, Свердловска.</a:t>
            </a:r>
          </a:p>
          <a:p>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За первую свою книгу «Мы живём в глубине России», ставшую гимном селу, его людям, её ученикам, В. М. </a:t>
            </a:r>
            <a:r>
              <a:rPr lang="ru-RU" sz="2000" dirty="0" err="1" smtClean="0">
                <a:latin typeface="Times New Roman" pitchFamily="18" charset="0"/>
                <a:cs typeface="Times New Roman" pitchFamily="18" charset="0"/>
              </a:rPr>
              <a:t>Бесова</a:t>
            </a:r>
            <a:r>
              <a:rPr lang="ru-RU" sz="2000" dirty="0" smtClean="0">
                <a:latin typeface="Times New Roman" pitchFamily="18" charset="0"/>
                <a:cs typeface="Times New Roman" pitchFamily="18" charset="0"/>
              </a:rPr>
              <a:t> удостоена звания академика академии искусств и художественных промыслов им. Демидовых. Валентина Максимовна — лауреат Всероссийского фестиваля этнографов, отличник народного просвещения, заслуженный учитель школы России, отмечена знаками и грамотами ЦК ВЛКСМ, почётными грамотами Министерств просвещения РСФСР и СССР</a:t>
            </a:r>
            <a:endParaRPr lang="ru-RU"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Гармс</a:t>
            </a:r>
            <a:r>
              <a:rPr lang="ru-RU" b="1" u="sng" dirty="0" smtClean="0">
                <a:hlinkClick r:id="rId3"/>
              </a:rPr>
              <a:t> Андрей Яковлевич .</a:t>
            </a:r>
            <a:endParaRPr lang="ru-RU" dirty="0"/>
          </a:p>
        </p:txBody>
      </p:sp>
      <p:sp>
        <p:nvSpPr>
          <p:cNvPr id="3" name="Содержимое 2"/>
          <p:cNvSpPr>
            <a:spLocks noGrp="1"/>
          </p:cNvSpPr>
          <p:nvPr>
            <p:ph sz="half" idx="1"/>
          </p:nvPr>
        </p:nvSpPr>
        <p:spPr/>
        <p:txBody>
          <a:bodyPr>
            <a:noAutofit/>
          </a:bodyPr>
          <a:lstStyle/>
          <a:p>
            <a:pPr algn="ctr">
              <a:buNone/>
            </a:pPr>
            <a:r>
              <a:rPr lang="ru-RU" sz="1400" b="1" dirty="0" err="1" smtClean="0"/>
              <a:t>Гармс</a:t>
            </a:r>
            <a:r>
              <a:rPr lang="ru-RU" sz="1400" b="1" dirty="0" smtClean="0"/>
              <a:t> Андрей Яковлевич</a:t>
            </a:r>
          </a:p>
          <a:p>
            <a:pPr algn="ctr">
              <a:buNone/>
            </a:pPr>
            <a:r>
              <a:rPr lang="ru-RU" sz="1400" b="1" dirty="0" smtClean="0"/>
              <a:t> (год рождения 1945 )</a:t>
            </a:r>
            <a:endParaRPr lang="ru-RU" sz="1400" dirty="0" smtClean="0"/>
          </a:p>
          <a:p>
            <a:pPr algn="ctr">
              <a:buNone/>
            </a:pPr>
            <a:r>
              <a:rPr lang="ru-RU" sz="1400" dirty="0" smtClean="0"/>
              <a:t> </a:t>
            </a:r>
          </a:p>
          <a:p>
            <a:pPr algn="ctr">
              <a:buNone/>
            </a:pPr>
            <a:r>
              <a:rPr lang="ru-RU" sz="1400" b="1" dirty="0" smtClean="0"/>
              <a:t>Почётный гражданин г. Реж</a:t>
            </a:r>
            <a:r>
              <a:rPr lang="ru-RU" sz="1400" dirty="0" smtClean="0"/>
              <a:t> </a:t>
            </a:r>
          </a:p>
          <a:p>
            <a:pPr algn="ctr">
              <a:buNone/>
            </a:pPr>
            <a:r>
              <a:rPr lang="ru-RU" sz="1400" b="1" dirty="0" smtClean="0"/>
              <a:t>Решение </a:t>
            </a:r>
            <a:r>
              <a:rPr lang="ru-RU" sz="1400" b="1" dirty="0" err="1" smtClean="0"/>
              <a:t>Режевской</a:t>
            </a:r>
            <a:r>
              <a:rPr lang="ru-RU" sz="1400" b="1" dirty="0" smtClean="0"/>
              <a:t> Думы от 18. 05. 2005 г. № 34, за значительный вклад в социально -экономическое развитие муниципального </a:t>
            </a:r>
            <a:r>
              <a:rPr lang="ru-RU" sz="1400" b="1" dirty="0" err="1" smtClean="0"/>
              <a:t>образования,в</a:t>
            </a:r>
            <a:r>
              <a:rPr lang="ru-RU" sz="1400" b="1" dirty="0" smtClean="0"/>
              <a:t> обучение и воспитание молодых рабочих кадров, особые заслуги в становлении и развитии камнеобрабатывающей промышленности города, сохранение традиций и исторического наследия МО </a:t>
            </a:r>
            <a:r>
              <a:rPr lang="ru-RU" sz="1400" b="1" dirty="0" err="1" smtClean="0"/>
              <a:t>Режевской</a:t>
            </a:r>
            <a:r>
              <a:rPr lang="ru-RU" sz="1400" b="1" dirty="0" smtClean="0"/>
              <a:t> район.</a:t>
            </a:r>
            <a:r>
              <a:rPr lang="ru-RU" sz="1400" dirty="0" smtClean="0"/>
              <a:t> </a:t>
            </a:r>
          </a:p>
        </p:txBody>
      </p:sp>
      <p:pic>
        <p:nvPicPr>
          <p:cNvPr id="5" name="Содержимое 4" descr="garms_a.ja..jpg"/>
          <p:cNvPicPr>
            <a:picLocks noGrp="1" noChangeAspect="1"/>
          </p:cNvPicPr>
          <p:nvPr>
            <p:ph sz="half" idx="2"/>
          </p:nvPr>
        </p:nvPicPr>
        <p:blipFill>
          <a:blip r:embed="rId4" cstate="print"/>
          <a:stretch>
            <a:fillRect/>
          </a:stretch>
        </p:blipFill>
        <p:spPr>
          <a:xfrm>
            <a:off x="5364088" y="1484784"/>
            <a:ext cx="3384376" cy="4752528"/>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251520" y="188640"/>
            <a:ext cx="8568952" cy="6247864"/>
          </a:xfrm>
          <a:prstGeom prst="rect">
            <a:avLst/>
          </a:prstGeom>
        </p:spPr>
        <p:txBody>
          <a:bodyPr wrap="square">
            <a:spAutoFit/>
          </a:bodyPr>
          <a:lstStyle/>
          <a:p>
            <a:r>
              <a:rPr lang="ru-RU" sz="1600" b="1" dirty="0" smtClean="0">
                <a:latin typeface="Times New Roman" pitchFamily="18" charset="0"/>
                <a:cs typeface="Times New Roman" pitchFamily="18" charset="0"/>
              </a:rPr>
              <a:t>Биография:</a:t>
            </a:r>
            <a:endParaRPr lang="ru-RU" sz="16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25 июля 1945 года в небольшом поселке Шокай  </a:t>
            </a:r>
            <a:r>
              <a:rPr lang="ru-RU" sz="1600" dirty="0" err="1" smtClean="0">
                <a:latin typeface="Times New Roman" pitchFamily="18" charset="0"/>
                <a:cs typeface="Times New Roman" pitchFamily="18" charset="0"/>
              </a:rPr>
              <a:t>Осакаровского</a:t>
            </a:r>
            <a:r>
              <a:rPr lang="ru-RU" sz="1600" dirty="0" smtClean="0">
                <a:latin typeface="Times New Roman" pitchFamily="18" charset="0"/>
                <a:cs typeface="Times New Roman" pitchFamily="18" charset="0"/>
              </a:rPr>
              <a:t> района Карагандинской области родился  </a:t>
            </a:r>
            <a:r>
              <a:rPr lang="ru-RU" sz="1600" dirty="0" err="1" smtClean="0">
                <a:latin typeface="Times New Roman" pitchFamily="18" charset="0"/>
                <a:cs typeface="Times New Roman" pitchFamily="18" charset="0"/>
              </a:rPr>
              <a:t>Гармс</a:t>
            </a:r>
            <a:r>
              <a:rPr lang="ru-RU" sz="1600" dirty="0" smtClean="0">
                <a:latin typeface="Times New Roman" pitchFamily="18" charset="0"/>
                <a:cs typeface="Times New Roman" pitchFamily="18" charset="0"/>
              </a:rPr>
              <a:t> Андрей Яковлевич. Андрей, среднюю школу закончил в интернате, в их селе не было средней школы. Там увлёкся спортом, футболу и волейболу уделял времени не меньше, чем учёбе. Спортивные олимпиады, на которых его заметили тренеры из команды «Шахтёр», чуть не увлекли его в большой спорт. Но случилось так, что во время игры получил травму ноги. Больница, операция, и со спортом было покончено.</a:t>
            </a:r>
          </a:p>
          <a:p>
            <a:r>
              <a:rPr lang="ru-RU" sz="1600" dirty="0" smtClean="0">
                <a:latin typeface="Times New Roman" pitchFamily="18" charset="0"/>
                <a:cs typeface="Times New Roman" pitchFamily="18" charset="0"/>
              </a:rPr>
              <a:t> </a:t>
            </a:r>
          </a:p>
          <a:p>
            <a:r>
              <a:rPr lang="ru-RU" sz="1600" dirty="0" smtClean="0">
                <a:latin typeface="Times New Roman" pitchFamily="18" charset="0"/>
                <a:cs typeface="Times New Roman" pitchFamily="18" charset="0"/>
              </a:rPr>
              <a:t>В 1962 году он поступил в Карагандинский политехнический институт, выбрав факультет «Технология машиностроения, металлорежущие станки и инструменты». Институт закончил в 1967 году. Без особых колебаний выбрал Реж, хотя о городе никакой информации не имел. </a:t>
            </a:r>
            <a:r>
              <a:rPr lang="ru-RU" sz="1600" dirty="0" err="1" smtClean="0">
                <a:latin typeface="Times New Roman" pitchFamily="18" charset="0"/>
                <a:cs typeface="Times New Roman" pitchFamily="18" charset="0"/>
              </a:rPr>
              <a:t>Режевский</a:t>
            </a:r>
            <a:r>
              <a:rPr lang="ru-RU" sz="1600" dirty="0" smtClean="0">
                <a:latin typeface="Times New Roman" pitchFamily="18" charset="0"/>
                <a:cs typeface="Times New Roman" pitchFamily="18" charset="0"/>
              </a:rPr>
              <a:t> механический завод принял специалистов, определив ему должность инженера-конструктора в бюро механизации и автоматизации производства при отделе главного технолога. В</a:t>
            </a:r>
          </a:p>
          <a:p>
            <a:r>
              <a:rPr lang="ru-RU" sz="1600" dirty="0" smtClean="0">
                <a:latin typeface="Times New Roman" pitchFamily="18" charset="0"/>
                <a:cs typeface="Times New Roman" pitchFamily="18" charset="0"/>
              </a:rPr>
              <a:t> </a:t>
            </a:r>
          </a:p>
          <a:p>
            <a:r>
              <a:rPr lang="ru-RU" sz="1600" dirty="0" smtClean="0">
                <a:latin typeface="Times New Roman" pitchFamily="18" charset="0"/>
                <a:cs typeface="Times New Roman" pitchFamily="18" charset="0"/>
              </a:rPr>
              <a:t>1970 году занял должность заместителя начальника ОТК. В апреле 1974 года  из отдела главного технолога был выделен отдел подготовки производства с задачами автоматизации и механизации производства, через год переименованный в ОМА. Начальником отдела с самого начала был назначен Андрей Яковлевич. Это был зародыш научно-производственного объединения «Экспериментальный завод». </a:t>
            </a:r>
          </a:p>
          <a:p>
            <a:r>
              <a:rPr lang="ru-RU" sz="1600" dirty="0" smtClean="0">
                <a:latin typeface="Times New Roman" pitchFamily="18" charset="0"/>
                <a:cs typeface="Times New Roman" pitchFamily="18" charset="0"/>
              </a:rPr>
              <a:t> </a:t>
            </a:r>
          </a:p>
          <a:p>
            <a:r>
              <a:rPr lang="ru-RU" sz="1600" dirty="0" smtClean="0">
                <a:latin typeface="Times New Roman" pitchFamily="18" charset="0"/>
                <a:cs typeface="Times New Roman" pitchFamily="18" charset="0"/>
              </a:rPr>
              <a:t>В 1986 году Отдел механизации и автоматизации тоже стал заводом, филиалом РМЗ, и название ему было дано - Экспериментальный завод. С июля 1992 года его возглавляет Андрей Яковлевич </a:t>
            </a:r>
            <a:r>
              <a:rPr lang="ru-RU" sz="1600" dirty="0" err="1" smtClean="0">
                <a:latin typeface="Times New Roman" pitchFamily="18" charset="0"/>
                <a:cs typeface="Times New Roman" pitchFamily="18" charset="0"/>
              </a:rPr>
              <a:t>Гармс</a:t>
            </a:r>
            <a:r>
              <a:rPr lang="ru-RU" sz="1600" dirty="0" smtClean="0">
                <a:latin typeface="Times New Roman" pitchFamily="18" charset="0"/>
                <a:cs typeface="Times New Roman" pitchFamily="18" charset="0"/>
              </a:rPr>
              <a:t>. Назад, под крыло РМЗ, коллектив уже не вернулся. В 2012 году коллектив завода отметил свой двадцатилетний юбилей. </a:t>
            </a:r>
            <a:endParaRPr lang="ru-RU" sz="16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screen10.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67544" y="0"/>
            <a:ext cx="8229600" cy="1143000"/>
          </a:xfrm>
        </p:spPr>
        <p:txBody>
          <a:bodyPr/>
          <a:lstStyle/>
          <a:p>
            <a:endParaRPr lang="ru-RU" dirty="0"/>
          </a:p>
        </p:txBody>
      </p:sp>
      <p:sp>
        <p:nvSpPr>
          <p:cNvPr id="3" name="Содержимое 2"/>
          <p:cNvSpPr>
            <a:spLocks noGrp="1"/>
          </p:cNvSpPr>
          <p:nvPr>
            <p:ph idx="1"/>
          </p:nvPr>
        </p:nvSpPr>
        <p:spPr>
          <a:xfrm>
            <a:off x="395536" y="548680"/>
            <a:ext cx="8229600" cy="4525963"/>
          </a:xfrm>
        </p:spPr>
        <p:txBody>
          <a:bodyPr>
            <a:noAutofit/>
          </a:bodyPr>
          <a:lstStyle/>
          <a:p>
            <a:pPr>
              <a:buNone/>
            </a:pPr>
            <a:r>
              <a:rPr lang="ru-RU" sz="3600" dirty="0" smtClean="0">
                <a:latin typeface="Times New Roman" pitchFamily="18" charset="0"/>
                <a:cs typeface="Times New Roman" pitchFamily="18" charset="0"/>
              </a:rPr>
              <a:t>Реж – это, прежде всего, люди. Здесь живут династии металлургов, врачей, педагогов, полиграфистов, животноводов. Особые заслуги </a:t>
            </a:r>
            <a:r>
              <a:rPr lang="ru-RU" sz="3600" dirty="0" err="1" smtClean="0">
                <a:latin typeface="Times New Roman" pitchFamily="18" charset="0"/>
                <a:cs typeface="Times New Roman" pitchFamily="18" charset="0"/>
              </a:rPr>
              <a:t>режевлян</a:t>
            </a:r>
            <a:r>
              <a:rPr lang="ru-RU" sz="3600" dirty="0" smtClean="0">
                <a:latin typeface="Times New Roman" pitchFamily="18" charset="0"/>
                <a:cs typeface="Times New Roman" pitchFamily="18" charset="0"/>
              </a:rPr>
              <a:t> перед городом отмечаются присвоением им звания «Почетный гражданин города Реж».</a:t>
            </a:r>
          </a:p>
          <a:p>
            <a:pPr>
              <a:buNone/>
            </a:pPr>
            <a:r>
              <a:rPr lang="ru-RU" sz="3600" dirty="0" smtClean="0">
                <a:latin typeface="Times New Roman" pitchFamily="18" charset="0"/>
                <a:cs typeface="Times New Roman" pitchFamily="18" charset="0"/>
              </a:rPr>
              <a:t>И сегодня мы с вами познакомимся с жителями нашего города, кому присвоено это почетное звание.</a:t>
            </a:r>
            <a:endParaRPr lang="ru-RU" sz="36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normAutofit fontScale="90000"/>
          </a:bodyPr>
          <a:lstStyle/>
          <a:p>
            <a:r>
              <a:rPr lang="ru-RU" b="1" u="sng" dirty="0" smtClean="0">
                <a:hlinkClick r:id="rId3"/>
              </a:rPr>
              <a:t>Данилов Василий Александрович.</a:t>
            </a:r>
            <a:endParaRPr lang="ru-RU" dirty="0"/>
          </a:p>
        </p:txBody>
      </p:sp>
      <p:sp>
        <p:nvSpPr>
          <p:cNvPr id="3" name="Содержимое 2"/>
          <p:cNvSpPr>
            <a:spLocks noGrp="1"/>
          </p:cNvSpPr>
          <p:nvPr>
            <p:ph sz="half" idx="1"/>
          </p:nvPr>
        </p:nvSpPr>
        <p:spPr/>
        <p:txBody>
          <a:bodyPr>
            <a:normAutofit fontScale="55000" lnSpcReduction="20000"/>
          </a:bodyPr>
          <a:lstStyle/>
          <a:p>
            <a:pPr algn="ctr">
              <a:buNone/>
            </a:pPr>
            <a:r>
              <a:rPr lang="ru-RU" b="1" dirty="0" smtClean="0"/>
              <a:t>Данилов Василий Александрович</a:t>
            </a:r>
          </a:p>
          <a:p>
            <a:pPr algn="ctr">
              <a:buNone/>
            </a:pPr>
            <a:r>
              <a:rPr lang="ru-RU" b="1" dirty="0" smtClean="0"/>
              <a:t> (1931- 2007 годы)</a:t>
            </a:r>
            <a:endParaRPr lang="ru-RU" dirty="0" smtClean="0"/>
          </a:p>
          <a:p>
            <a:pPr algn="ctr">
              <a:buNone/>
            </a:pPr>
            <a:r>
              <a:rPr lang="ru-RU" dirty="0" smtClean="0"/>
              <a:t> </a:t>
            </a:r>
          </a:p>
          <a:p>
            <a:pPr algn="ctr">
              <a:buNone/>
            </a:pPr>
            <a:r>
              <a:rPr lang="ru-RU" b="1" dirty="0" smtClean="0"/>
              <a:t>Почётный гражданин г. Реж</a:t>
            </a:r>
            <a:endParaRPr lang="ru-RU" dirty="0" smtClean="0"/>
          </a:p>
          <a:p>
            <a:pPr algn="ctr">
              <a:buNone/>
            </a:pPr>
            <a:r>
              <a:rPr lang="ru-RU" dirty="0" smtClean="0"/>
              <a:t> </a:t>
            </a:r>
          </a:p>
          <a:p>
            <a:pPr algn="ctr">
              <a:buNone/>
            </a:pPr>
            <a:r>
              <a:rPr lang="ru-RU" b="1" dirty="0" smtClean="0"/>
              <a:t>Решение городской Думы от 24. 05. 2000 г. № 16,  за многолетний самоотверженный труд.</a:t>
            </a:r>
            <a:endParaRPr lang="ru-RU" dirty="0" smtClean="0"/>
          </a:p>
          <a:p>
            <a:pPr algn="ctr">
              <a:buNone/>
            </a:pPr>
            <a:r>
              <a:rPr lang="ru-RU" dirty="0" smtClean="0"/>
              <a:t> </a:t>
            </a:r>
          </a:p>
          <a:p>
            <a:pPr algn="ctr">
              <a:buNone/>
            </a:pPr>
            <a:r>
              <a:rPr lang="ru-RU" b="1" dirty="0" smtClean="0"/>
              <a:t>Биография:</a:t>
            </a:r>
            <a:endParaRPr lang="ru-RU" dirty="0" smtClean="0"/>
          </a:p>
          <a:p>
            <a:pPr algn="ctr">
              <a:buNone/>
            </a:pPr>
            <a:r>
              <a:rPr lang="ru-RU" dirty="0" smtClean="0"/>
              <a:t>Василий Александрович Данилов родился 8 марта 1931 года в деревне </a:t>
            </a:r>
            <a:r>
              <a:rPr lang="ru-RU" dirty="0" err="1" smtClean="0"/>
              <a:t>Голендухино</a:t>
            </a:r>
            <a:r>
              <a:rPr lang="ru-RU" dirty="0" smtClean="0"/>
              <a:t>. Закончил </a:t>
            </a:r>
            <a:r>
              <a:rPr lang="ru-RU" dirty="0" err="1" smtClean="0"/>
              <a:t>Первоуральское</a:t>
            </a:r>
            <a:r>
              <a:rPr lang="ru-RU" dirty="0" smtClean="0"/>
              <a:t>  ремесленное училище в 1950 году. Практику проходили в цехах </a:t>
            </a:r>
            <a:r>
              <a:rPr lang="ru-RU" dirty="0" err="1" smtClean="0"/>
              <a:t>Первоуральского</a:t>
            </a:r>
            <a:r>
              <a:rPr lang="ru-RU" dirty="0" smtClean="0"/>
              <a:t> </a:t>
            </a:r>
            <a:r>
              <a:rPr lang="ru-RU" dirty="0" err="1" smtClean="0"/>
              <a:t>новотрубного</a:t>
            </a:r>
            <a:r>
              <a:rPr lang="ru-RU" dirty="0" smtClean="0"/>
              <a:t> завода. На пять лет мобилизовали Василия Александровича на этот завод. </a:t>
            </a:r>
          </a:p>
          <a:p>
            <a:pPr algn="ctr">
              <a:buNone/>
            </a:pPr>
            <a:r>
              <a:rPr lang="ru-RU" dirty="0" smtClean="0"/>
              <a:t>Это годы приобретения опыта и совершенствования профессии. В 1955 году семья Даниловых перебралась в Реж. </a:t>
            </a:r>
            <a:endParaRPr lang="ru-RU" dirty="0"/>
          </a:p>
        </p:txBody>
      </p:sp>
      <p:pic>
        <p:nvPicPr>
          <p:cNvPr id="5" name="Содержимое 4" descr="danilov_v-a..jpg"/>
          <p:cNvPicPr>
            <a:picLocks noGrp="1" noChangeAspect="1"/>
          </p:cNvPicPr>
          <p:nvPr>
            <p:ph sz="half" idx="2"/>
          </p:nvPr>
        </p:nvPicPr>
        <p:blipFill>
          <a:blip r:embed="rId4" cstate="print"/>
          <a:stretch>
            <a:fillRect/>
          </a:stretch>
        </p:blipFill>
        <p:spPr>
          <a:xfrm>
            <a:off x="5004048" y="1556792"/>
            <a:ext cx="3312368" cy="4104456"/>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323528" y="548680"/>
            <a:ext cx="8496944" cy="5078313"/>
          </a:xfrm>
          <a:prstGeom prst="rect">
            <a:avLst/>
          </a:prstGeom>
        </p:spPr>
        <p:txBody>
          <a:bodyPr wrap="square">
            <a:spAutoFit/>
          </a:bodyPr>
          <a:lstStyle/>
          <a:p>
            <a:r>
              <a:rPr lang="ru-RU" dirty="0" smtClean="0">
                <a:latin typeface="Times New Roman" pitchFamily="18" charset="0"/>
                <a:cs typeface="Times New Roman" pitchFamily="18" charset="0"/>
              </a:rPr>
              <a:t>Профессия, какой обладал он, во все времена была дефицитной на </a:t>
            </a:r>
            <a:r>
              <a:rPr lang="ru-RU" dirty="0" err="1" smtClean="0">
                <a:latin typeface="Times New Roman" pitchFamily="18" charset="0"/>
                <a:cs typeface="Times New Roman" pitchFamily="18" charset="0"/>
              </a:rPr>
              <a:t>Режевском</a:t>
            </a:r>
            <a:r>
              <a:rPr lang="ru-RU" dirty="0" smtClean="0">
                <a:latin typeface="Times New Roman" pitchFamily="18" charset="0"/>
                <a:cs typeface="Times New Roman" pitchFamily="18" charset="0"/>
              </a:rPr>
              <a:t> механическом заводе. И, конечно, его сразу приняли в инструментальный цех. Ремонтно-механический цех стал единственным цехом почти на 40 лет работы. Сначала работал на станках ДИП-300 (это когда мы хотели догнать и перегнать быстроногую Америку), да на трофейных немецких станках. Цех старый, не приспособленный, не было отрезных станков, не было грузоподъёмных механизмов. Приходилось собирать весь мастерский участок, чтобы установить вручную деталь на станке Данилова.</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 Только в шестидесятых годах цех перевели в новое здание, новыми станками укомплектовали, и мостовой кран по первому взмаху руки приходил на помощь, опять самые большие станки на рабочем месте. И если позволяло машинное время, работал на трёх станках одновременно. Огромный карусельный станок, единственный на заводе, тоже подчинялся ему. Работа требовала знаний и сосредоточенности. Никто и никогда не видел Василия Александровича праздно шатающимся по цеху. Он был единственным специалистом в цехе по обработке точных крупногабаритных деталей. 13 человек он обучил своей профессии, но в цехе они не остались, их судьбой стали другие цехи завода.</a:t>
            </a:r>
            <a:endParaRPr lang="ru-RU"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539552" y="980728"/>
            <a:ext cx="8064896" cy="3693319"/>
          </a:xfrm>
          <a:prstGeom prst="rect">
            <a:avLst/>
          </a:prstGeom>
        </p:spPr>
        <p:txBody>
          <a:bodyPr wrap="square">
            <a:spAutoFit/>
          </a:bodyPr>
          <a:lstStyle/>
          <a:p>
            <a:r>
              <a:rPr lang="ru-RU" dirty="0" smtClean="0">
                <a:latin typeface="Times New Roman" pitchFamily="18" charset="0"/>
                <a:cs typeface="Times New Roman" pitchFamily="18" charset="0"/>
              </a:rPr>
              <a:t>Как водилось в те времена, работа по профессии сочеталась с общественным трудом. Какую только работу ему ни приходилось выполнять. Был членом и председателем цехкома, завкома, членом парткома и горкома партии, заместителем  секретаря партбюро цеха. Народная дружина, в которой он активно работал, была одной из надёжных дружин завода. Работа настолько многогранная, что свободного времени оставалось мало. А какие нервные нагрузки </a:t>
            </a:r>
            <a:r>
              <a:rPr lang="ru-RU" dirty="0" err="1" smtClean="0">
                <a:latin typeface="Times New Roman" pitchFamily="18" charset="0"/>
                <a:cs typeface="Times New Roman" pitchFamily="18" charset="0"/>
              </a:rPr>
              <a:t>приходи¬лось</a:t>
            </a:r>
            <a:r>
              <a:rPr lang="ru-RU" dirty="0" smtClean="0">
                <a:latin typeface="Times New Roman" pitchFamily="18" charset="0"/>
                <a:cs typeface="Times New Roman" pitchFamily="18" charset="0"/>
              </a:rPr>
              <a:t> испытывать, работая народным заседателем. С 1963 года до нынешних дней народный суд приглашает его на свои заседания.</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Награды: Медаль «За доблестный  труд в ВОВ»; медаль Ветеран труда, юбилейные медали, медаль «За доблестный труд в ознаменование 100-летия со дня рождения Владимира Ильича Ленина», орден Трудового Красного Знамени, орден Ленина.</a:t>
            </a:r>
            <a:endParaRPr lang="ru-RU"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Клевакин</a:t>
            </a:r>
            <a:r>
              <a:rPr lang="ru-RU" b="1" u="sng" dirty="0" smtClean="0">
                <a:hlinkClick r:id="rId3"/>
              </a:rPr>
              <a:t> Михаил Петрович.</a:t>
            </a:r>
            <a:endParaRPr lang="ru-RU" dirty="0"/>
          </a:p>
        </p:txBody>
      </p:sp>
      <p:pic>
        <p:nvPicPr>
          <p:cNvPr id="5" name="Содержимое 4" descr="klevakin_m.p-1.jpg"/>
          <p:cNvPicPr>
            <a:picLocks noGrp="1" noChangeAspect="1"/>
          </p:cNvPicPr>
          <p:nvPr>
            <p:ph sz="half" idx="1"/>
          </p:nvPr>
        </p:nvPicPr>
        <p:blipFill>
          <a:blip r:embed="rId4" cstate="print"/>
          <a:stretch>
            <a:fillRect/>
          </a:stretch>
        </p:blipFill>
        <p:spPr>
          <a:xfrm>
            <a:off x="539552" y="1412776"/>
            <a:ext cx="3528392" cy="4824536"/>
          </a:xfrm>
        </p:spPr>
      </p:pic>
      <p:sp>
        <p:nvSpPr>
          <p:cNvPr id="4" name="Содержимое 3"/>
          <p:cNvSpPr>
            <a:spLocks noGrp="1"/>
          </p:cNvSpPr>
          <p:nvPr>
            <p:ph sz="half" idx="2"/>
          </p:nvPr>
        </p:nvSpPr>
        <p:spPr/>
        <p:txBody>
          <a:bodyPr>
            <a:normAutofit fontScale="47500" lnSpcReduction="20000"/>
          </a:bodyPr>
          <a:lstStyle/>
          <a:p>
            <a:pPr algn="ctr">
              <a:buNone/>
            </a:pPr>
            <a:r>
              <a:rPr lang="ru-RU" sz="2900" b="1" dirty="0" err="1" smtClean="0"/>
              <a:t>Клевакин</a:t>
            </a:r>
            <a:r>
              <a:rPr lang="ru-RU" sz="2900" b="1" dirty="0" smtClean="0"/>
              <a:t> Михаил Петрович (</a:t>
            </a:r>
          </a:p>
          <a:p>
            <a:pPr algn="ctr">
              <a:buNone/>
            </a:pPr>
            <a:r>
              <a:rPr lang="ru-RU" sz="2900" b="1" dirty="0" smtClean="0"/>
              <a:t>год рождения 1940)</a:t>
            </a:r>
            <a:endParaRPr lang="ru-RU" sz="2900" dirty="0" smtClean="0"/>
          </a:p>
          <a:p>
            <a:pPr algn="ctr">
              <a:buNone/>
            </a:pPr>
            <a:r>
              <a:rPr lang="ru-RU" sz="2900" dirty="0" smtClean="0"/>
              <a:t> </a:t>
            </a:r>
          </a:p>
          <a:p>
            <a:pPr algn="ctr">
              <a:buNone/>
            </a:pPr>
            <a:r>
              <a:rPr lang="ru-RU" sz="2900" b="1" dirty="0" smtClean="0"/>
              <a:t>Почётный гражданин г. Реж</a:t>
            </a:r>
            <a:endParaRPr lang="ru-RU" sz="2900" dirty="0" smtClean="0"/>
          </a:p>
          <a:p>
            <a:pPr algn="ctr">
              <a:buNone/>
            </a:pPr>
            <a:r>
              <a:rPr lang="ru-RU" sz="2900" dirty="0" smtClean="0"/>
              <a:t> </a:t>
            </a:r>
          </a:p>
          <a:p>
            <a:pPr algn="ctr">
              <a:buNone/>
            </a:pPr>
            <a:r>
              <a:rPr lang="ru-RU" sz="2900" b="1" dirty="0" smtClean="0"/>
              <a:t>Решение </a:t>
            </a:r>
            <a:r>
              <a:rPr lang="ru-RU" sz="2900" b="1" dirty="0" err="1" smtClean="0"/>
              <a:t>Режевской</a:t>
            </a:r>
            <a:r>
              <a:rPr lang="ru-RU" sz="2900" b="1" dirty="0" smtClean="0"/>
              <a:t> Думы от 17.06.1999 г. № 112, за особые заслуги перед городом в области культуры, многолетний самоотверженный труд по развитию самодеятельного творчества.</a:t>
            </a:r>
            <a:endParaRPr lang="ru-RU" sz="2900" dirty="0" smtClean="0"/>
          </a:p>
          <a:p>
            <a:pPr algn="ctr">
              <a:buNone/>
            </a:pPr>
            <a:r>
              <a:rPr lang="ru-RU" sz="2900" dirty="0" smtClean="0"/>
              <a:t> </a:t>
            </a:r>
          </a:p>
          <a:p>
            <a:pPr algn="ctr">
              <a:buNone/>
            </a:pPr>
            <a:r>
              <a:rPr lang="ru-RU" sz="2900" b="1" dirty="0" smtClean="0"/>
              <a:t>Биография:   </a:t>
            </a:r>
            <a:endParaRPr lang="ru-RU" sz="2900" dirty="0" smtClean="0"/>
          </a:p>
          <a:p>
            <a:pPr algn="ctr">
              <a:buNone/>
            </a:pPr>
            <a:r>
              <a:rPr lang="ru-RU" sz="2900" dirty="0" smtClean="0"/>
              <a:t>Михаил Петрович </a:t>
            </a:r>
            <a:r>
              <a:rPr lang="ru-RU" sz="2900" dirty="0" err="1" smtClean="0"/>
              <a:t>Клевакин</a:t>
            </a:r>
            <a:r>
              <a:rPr lang="ru-RU" sz="2900" dirty="0" smtClean="0"/>
              <a:t> родился 10 августа 1940 года в простой семье. Отец ушёл на фронт и не вернулся. Пришлось хлебнуть всех невзгод военного и послевоенного времени. </a:t>
            </a:r>
          </a:p>
          <a:p>
            <a:pPr algn="ctr">
              <a:buNone/>
            </a:pPr>
            <a:r>
              <a:rPr lang="ru-RU" sz="2900" dirty="0" smtClean="0"/>
              <a:t> </a:t>
            </a:r>
          </a:p>
          <a:p>
            <a:pPr algn="ctr">
              <a:buNone/>
            </a:pPr>
            <a:r>
              <a:rPr lang="ru-RU" sz="2900" dirty="0" smtClean="0"/>
              <a:t>Учился в средней школе №1. До восьмого класса увлекался рисованием, даже дважды был в числе победителей конкурсов на лучший рисунок при городской детской библиотеке. Был чемпионом школы №1 по метанию диска.  </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611560" y="692696"/>
            <a:ext cx="8064896" cy="4801314"/>
          </a:xfrm>
          <a:prstGeom prst="rect">
            <a:avLst/>
          </a:prstGeom>
        </p:spPr>
        <p:txBody>
          <a:bodyPr wrap="square">
            <a:spAutoFit/>
          </a:bodyPr>
          <a:lstStyle/>
          <a:p>
            <a:r>
              <a:rPr lang="ru-RU" dirty="0" smtClean="0">
                <a:latin typeface="Times New Roman" pitchFamily="18" charset="0"/>
                <a:cs typeface="Times New Roman" pitchFamily="18" charset="0"/>
              </a:rPr>
              <a:t>Затем увлёкся музыкой. Любил слушать, как звучит на баяне вальс «Берёзка» и «Полонез Огинского» по радио, как из открытых окон какого-нибудь дома льются застольные песни «Тонкая рябина» и «Там вдали при долине».  Но с 1957 года стал активно посещать самодеятельность, выступать перед широкой зрительской аудиторией. </a:t>
            </a:r>
          </a:p>
          <a:p>
            <a:r>
              <a:rPr lang="ru-RU" dirty="0" smtClean="0">
                <a:latin typeface="Times New Roman" pitchFamily="18" charset="0"/>
                <a:cs typeface="Times New Roman" pitchFamily="18" charset="0"/>
              </a:rPr>
              <a:t>До прохождения службы в рядах Советской Армии в 1960 г. закончил Свердловский автодорожный техникум, где в 1959 г. стал чемпионом по метанию диска этого учебного заведения. Но по специальности </a:t>
            </a:r>
            <a:r>
              <a:rPr lang="ru-RU" dirty="0" err="1" smtClean="0">
                <a:latin typeface="Times New Roman" pitchFamily="18" charset="0"/>
                <a:cs typeface="Times New Roman" pitchFamily="18" charset="0"/>
              </a:rPr>
              <a:t>про¬работал</a:t>
            </a:r>
            <a:r>
              <a:rPr lang="ru-RU" dirty="0" smtClean="0">
                <a:latin typeface="Times New Roman" pitchFamily="18" charset="0"/>
                <a:cs typeface="Times New Roman" pitchFamily="18" charset="0"/>
              </a:rPr>
              <a:t> совсем немного. Человек талантливый от природы, тонкой души, доброго сердца пришел работать баянистом - аккомпаниатором в Дом культуры. </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В 1970 году Михаил Петрович закончил Свердловское культурно-просветительское училище по специальности руководитель самодеятельного хорового коллектива, а в I980 году Челябинский государственный институт культуры, и ему присвоена квалификация: клубный работник высшей квалификации, руководитель самодеятельного народного хора.</a:t>
            </a:r>
          </a:p>
          <a:p>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323528" y="620688"/>
            <a:ext cx="8352928" cy="5324535"/>
          </a:xfrm>
          <a:prstGeom prst="rect">
            <a:avLst/>
          </a:prstGeom>
        </p:spPr>
        <p:txBody>
          <a:bodyPr wrap="square">
            <a:spAutoFit/>
          </a:bodyPr>
          <a:lstStyle/>
          <a:p>
            <a:r>
              <a:rPr lang="ru-RU" sz="2000" dirty="0" smtClean="0">
                <a:latin typeface="Times New Roman" pitchFamily="18" charset="0"/>
                <a:cs typeface="Times New Roman" pitchFamily="18" charset="0"/>
              </a:rPr>
              <a:t>В течение десяти лет Михаил Петрович является бессменным руководителем женского вокального ансамбля "</a:t>
            </a:r>
            <a:r>
              <a:rPr lang="ru-RU" sz="2000" dirty="0" err="1" smtClean="0">
                <a:latin typeface="Times New Roman" pitchFamily="18" charset="0"/>
                <a:cs typeface="Times New Roman" pitchFamily="18" charset="0"/>
              </a:rPr>
              <a:t>Ивушка</a:t>
            </a:r>
            <a:r>
              <a:rPr lang="ru-RU" sz="2000" dirty="0" smtClean="0">
                <a:latin typeface="Times New Roman" pitchFamily="18" charset="0"/>
                <a:cs typeface="Times New Roman" pitchFamily="18" charset="0"/>
              </a:rPr>
              <a:t>". В марте 1995 года ансамблю присвоено звание народный (образцовый) коллектив. Кроме ансамбля "</a:t>
            </a:r>
            <a:r>
              <a:rPr lang="ru-RU" sz="2000" dirty="0" err="1" smtClean="0">
                <a:latin typeface="Times New Roman" pitchFamily="18" charset="0"/>
                <a:cs typeface="Times New Roman" pitchFamily="18" charset="0"/>
              </a:rPr>
              <a:t>Ивушка</a:t>
            </a:r>
            <a:r>
              <a:rPr lang="ru-RU" sz="2000" dirty="0" smtClean="0">
                <a:latin typeface="Times New Roman" pitchFamily="18" charset="0"/>
                <a:cs typeface="Times New Roman" pitchFamily="18" charset="0"/>
              </a:rPr>
              <a:t>", Михаил Петрович руководит хором ветеранов педагогического труда, сам аккомпанирует хору, ведет ансамбль баянистов.     </a:t>
            </a:r>
          </a:p>
          <a:p>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Михаил Петрович уделяет большое внимание репертуару. Репертуар всегда разнообразен, практически ежегодно обновляется. В репертуаре коллективов песни местных авторов. </a:t>
            </a:r>
            <a:r>
              <a:rPr lang="ru-RU" sz="2000" dirty="0" err="1" smtClean="0">
                <a:latin typeface="Times New Roman" pitchFamily="18" charset="0"/>
                <a:cs typeface="Times New Roman" pitchFamily="18" charset="0"/>
              </a:rPr>
              <a:t>М.П.Клевакин</a:t>
            </a:r>
            <a:r>
              <a:rPr lang="ru-RU" sz="2000" dirty="0" smtClean="0">
                <a:latin typeface="Times New Roman" pitchFamily="18" charset="0"/>
                <a:cs typeface="Times New Roman" pitchFamily="18" charset="0"/>
              </a:rPr>
              <a:t> сам пишет стихи и музыку на свои стихи и стихи </a:t>
            </a:r>
            <a:r>
              <a:rPr lang="ru-RU" sz="2000" dirty="0" err="1" smtClean="0">
                <a:latin typeface="Times New Roman" pitchFamily="18" charset="0"/>
                <a:cs typeface="Times New Roman" pitchFamily="18" charset="0"/>
              </a:rPr>
              <a:t>режевских</a:t>
            </a:r>
            <a:r>
              <a:rPr lang="ru-RU" sz="2000" dirty="0" smtClean="0">
                <a:latin typeface="Times New Roman" pitchFamily="18" charset="0"/>
                <a:cs typeface="Times New Roman" pitchFamily="18" charset="0"/>
              </a:rPr>
              <a:t> поэтов. Эти песни пользуются особой популярностью. Перу и таланту Михаила Петровича принадлежит и песня о нашем городе Реже. Коллективы, руководимые Михаилом Петровичем, сам Михаил Петрович за достигнутые успехи в самодеятельном творчестве награждены многочисленными дипломами и грамотами городских, областных и всесоюзных организаций.</a:t>
            </a:r>
          </a:p>
          <a:p>
            <a:r>
              <a:rPr lang="ru-RU"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normAutofit fontScale="90000"/>
          </a:bodyPr>
          <a:lstStyle/>
          <a:p>
            <a:r>
              <a:rPr lang="ru-RU" b="1" u="sng" dirty="0" err="1" smtClean="0">
                <a:hlinkClick r:id="rId3"/>
              </a:rPr>
              <a:t>Крякунов</a:t>
            </a:r>
            <a:r>
              <a:rPr lang="ru-RU" b="1" u="sng" dirty="0" smtClean="0">
                <a:hlinkClick r:id="rId3"/>
              </a:rPr>
              <a:t> Николай Алексеевич.</a:t>
            </a:r>
            <a:r>
              <a:rPr lang="ru-RU" b="1" dirty="0" smtClean="0"/>
              <a:t/>
            </a:r>
            <a:br>
              <a:rPr lang="ru-RU" b="1" dirty="0" smtClean="0"/>
            </a:br>
            <a:endParaRPr lang="ru-RU" dirty="0"/>
          </a:p>
        </p:txBody>
      </p:sp>
      <p:sp>
        <p:nvSpPr>
          <p:cNvPr id="3" name="Содержимое 2"/>
          <p:cNvSpPr>
            <a:spLocks noGrp="1"/>
          </p:cNvSpPr>
          <p:nvPr>
            <p:ph sz="half" idx="1"/>
          </p:nvPr>
        </p:nvSpPr>
        <p:spPr/>
        <p:txBody>
          <a:bodyPr>
            <a:normAutofit fontScale="55000" lnSpcReduction="20000"/>
          </a:bodyPr>
          <a:lstStyle/>
          <a:p>
            <a:pPr algn="ctr">
              <a:buNone/>
            </a:pPr>
            <a:r>
              <a:rPr lang="ru-RU" b="1" dirty="0" err="1" smtClean="0"/>
              <a:t>Крякунов</a:t>
            </a:r>
            <a:r>
              <a:rPr lang="ru-RU" b="1" dirty="0" smtClean="0"/>
              <a:t> Николай Алексеевич </a:t>
            </a:r>
          </a:p>
          <a:p>
            <a:pPr algn="ctr">
              <a:buNone/>
            </a:pPr>
            <a:r>
              <a:rPr lang="ru-RU" b="1" dirty="0" smtClean="0"/>
              <a:t> (год рождения 1941)</a:t>
            </a:r>
            <a:endParaRPr lang="ru-RU" dirty="0" smtClean="0"/>
          </a:p>
          <a:p>
            <a:pPr algn="ctr">
              <a:buNone/>
            </a:pPr>
            <a:r>
              <a:rPr lang="ru-RU" dirty="0" smtClean="0"/>
              <a:t> </a:t>
            </a:r>
          </a:p>
          <a:p>
            <a:pPr algn="ctr">
              <a:buNone/>
            </a:pPr>
            <a:r>
              <a:rPr lang="ru-RU" b="1" dirty="0" smtClean="0"/>
              <a:t>Почётный гражданин г. Реж</a:t>
            </a:r>
            <a:endParaRPr lang="ru-RU" dirty="0" smtClean="0"/>
          </a:p>
          <a:p>
            <a:pPr algn="ctr">
              <a:buNone/>
            </a:pPr>
            <a:r>
              <a:rPr lang="ru-RU" dirty="0" smtClean="0"/>
              <a:t> </a:t>
            </a:r>
          </a:p>
          <a:p>
            <a:pPr algn="ctr">
              <a:buNone/>
            </a:pPr>
            <a:r>
              <a:rPr lang="ru-RU" b="1" dirty="0" smtClean="0"/>
              <a:t>Решение </a:t>
            </a:r>
            <a:r>
              <a:rPr lang="ru-RU" b="1" dirty="0" err="1" smtClean="0"/>
              <a:t>Режевской</a:t>
            </a:r>
            <a:r>
              <a:rPr lang="ru-RU" b="1" dirty="0" smtClean="0"/>
              <a:t> Думы от 21.05.2003 № 42, за многолетний самоотверженный труд по развитию здравоохранения муниципального образования </a:t>
            </a:r>
            <a:r>
              <a:rPr lang="ru-RU" b="1" dirty="0" err="1" smtClean="0"/>
              <a:t>Режевской</a:t>
            </a:r>
            <a:r>
              <a:rPr lang="ru-RU" b="1" dirty="0" smtClean="0"/>
              <a:t> район, большой вклад в обучение медицинских сестер и младшего персонала по хирургическому профилю.</a:t>
            </a:r>
            <a:endParaRPr lang="ru-RU" dirty="0" smtClean="0"/>
          </a:p>
          <a:p>
            <a:pPr algn="ctr">
              <a:buNone/>
            </a:pPr>
            <a:r>
              <a:rPr lang="ru-RU" dirty="0" smtClean="0"/>
              <a:t> </a:t>
            </a:r>
          </a:p>
          <a:p>
            <a:pPr algn="ctr">
              <a:buNone/>
            </a:pPr>
            <a:r>
              <a:rPr lang="ru-RU" b="1" dirty="0" smtClean="0"/>
              <a:t>Биография:</a:t>
            </a:r>
            <a:endParaRPr lang="ru-RU" dirty="0" smtClean="0"/>
          </a:p>
          <a:p>
            <a:pPr algn="ctr">
              <a:buNone/>
            </a:pPr>
            <a:r>
              <a:rPr lang="ru-RU" dirty="0" err="1" smtClean="0"/>
              <a:t>Крякунов</a:t>
            </a:r>
            <a:r>
              <a:rPr lang="ru-RU" dirty="0" smtClean="0"/>
              <a:t> Николай Алексеевич  1941 года рождения. Коренной </a:t>
            </a:r>
            <a:r>
              <a:rPr lang="ru-RU" dirty="0" err="1" smtClean="0"/>
              <a:t>режевлянин</a:t>
            </a:r>
            <a:r>
              <a:rPr lang="ru-RU" dirty="0" smtClean="0"/>
              <a:t>. Учился в школе №3. В  1965 году закончил Свердловский медицинский институт по специальности врачебное дело. По распределению два года работал в </a:t>
            </a:r>
            <a:r>
              <a:rPr lang="ru-RU" dirty="0" err="1" smtClean="0"/>
              <a:t>Гаринском</a:t>
            </a:r>
            <a:r>
              <a:rPr lang="ru-RU" dirty="0" smtClean="0"/>
              <a:t> районе.  </a:t>
            </a:r>
          </a:p>
          <a:p>
            <a:endParaRPr lang="ru-RU" dirty="0"/>
          </a:p>
        </p:txBody>
      </p:sp>
      <p:pic>
        <p:nvPicPr>
          <p:cNvPr id="5" name="Содержимое 4" descr="krjakunov_n.a..jpg"/>
          <p:cNvPicPr>
            <a:picLocks noGrp="1" noChangeAspect="1"/>
          </p:cNvPicPr>
          <p:nvPr>
            <p:ph sz="half" idx="2"/>
          </p:nvPr>
        </p:nvPicPr>
        <p:blipFill>
          <a:blip r:embed="rId4" cstate="print"/>
          <a:stretch>
            <a:fillRect/>
          </a:stretch>
        </p:blipFill>
        <p:spPr>
          <a:xfrm>
            <a:off x="5004048" y="1484784"/>
            <a:ext cx="3528392" cy="4464496"/>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539552" y="476672"/>
            <a:ext cx="8064896" cy="4524315"/>
          </a:xfrm>
          <a:prstGeom prst="rect">
            <a:avLst/>
          </a:prstGeom>
        </p:spPr>
        <p:txBody>
          <a:bodyPr wrap="square">
            <a:spAutoFit/>
          </a:bodyPr>
          <a:lstStyle/>
          <a:p>
            <a:r>
              <a:rPr lang="ru-RU" dirty="0" smtClean="0">
                <a:latin typeface="Times New Roman" pitchFamily="18" charset="0"/>
                <a:cs typeface="Times New Roman" pitchFamily="18" charset="0"/>
              </a:rPr>
              <a:t>С января 1969 года работает в системе здравоохранения </a:t>
            </a:r>
            <a:r>
              <a:rPr lang="ru-RU" dirty="0" err="1" smtClean="0">
                <a:latin typeface="Times New Roman" pitchFamily="18" charset="0"/>
                <a:cs typeface="Times New Roman" pitchFamily="18" charset="0"/>
              </a:rPr>
              <a:t>Режевского</a:t>
            </a:r>
            <a:r>
              <a:rPr lang="ru-RU" dirty="0" smtClean="0">
                <a:latin typeface="Times New Roman" pitchFamily="18" charset="0"/>
                <a:cs typeface="Times New Roman" pitchFamily="18" charset="0"/>
              </a:rPr>
              <a:t> района. Сначала заместителем по </a:t>
            </a:r>
            <a:r>
              <a:rPr lang="ru-RU" dirty="0" err="1" smtClean="0">
                <a:latin typeface="Times New Roman" pitchFamily="18" charset="0"/>
                <a:cs typeface="Times New Roman" pitchFamily="18" charset="0"/>
              </a:rPr>
              <a:t>оргметодработе</a:t>
            </a:r>
            <a:r>
              <a:rPr lang="ru-RU" dirty="0" smtClean="0">
                <a:latin typeface="Times New Roman" pitchFamily="18" charset="0"/>
                <a:cs typeface="Times New Roman" pitchFamily="18" charset="0"/>
              </a:rPr>
              <a:t> главного врача, а с 1975 года  - заведующим хирургическим отделением </a:t>
            </a:r>
            <a:r>
              <a:rPr lang="ru-RU" dirty="0" err="1" smtClean="0">
                <a:latin typeface="Times New Roman" pitchFamily="18" charset="0"/>
                <a:cs typeface="Times New Roman" pitchFamily="18" charset="0"/>
              </a:rPr>
              <a:t>Режевской</a:t>
            </a:r>
            <a:r>
              <a:rPr lang="ru-RU" dirty="0" smtClean="0">
                <a:latin typeface="Times New Roman" pitchFamily="18" charset="0"/>
                <a:cs typeface="Times New Roman" pitchFamily="18" charset="0"/>
              </a:rPr>
              <a:t> центральной районной больницы.</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За период трудовой деятельности проявил себя грамотным, дисциплинированным специалистом, хорошим организатором, высокопрофессиональным хирургом. При активном участии </a:t>
            </a:r>
            <a:r>
              <a:rPr lang="ru-RU" dirty="0" err="1" smtClean="0">
                <a:latin typeface="Times New Roman" pitchFamily="18" charset="0"/>
                <a:cs typeface="Times New Roman" pitchFamily="18" charset="0"/>
              </a:rPr>
              <a:t>Н.А.Крякунова</a:t>
            </a:r>
            <a:r>
              <a:rPr lang="ru-RU" dirty="0" smtClean="0">
                <a:latin typeface="Times New Roman" pitchFamily="18" charset="0"/>
                <a:cs typeface="Times New Roman" pitchFamily="18" charset="0"/>
              </a:rPr>
              <a:t> был произведен ремонт отделения и монтаж системы очистки воздуха в операционном блоке.</a:t>
            </a:r>
          </a:p>
          <a:p>
            <a:r>
              <a:rPr lang="ru-RU" dirty="0" smtClean="0">
                <a:latin typeface="Times New Roman" pitchFamily="18" charset="0"/>
                <a:cs typeface="Times New Roman" pitchFamily="18" charset="0"/>
              </a:rPr>
              <a:t> </a:t>
            </a:r>
          </a:p>
          <a:p>
            <a:r>
              <a:rPr lang="ru-RU" dirty="0" err="1" smtClean="0">
                <a:latin typeface="Times New Roman" pitchFamily="18" charset="0"/>
                <a:cs typeface="Times New Roman" pitchFamily="18" charset="0"/>
              </a:rPr>
              <a:t>Н.А.Крякунов</a:t>
            </a:r>
            <a:r>
              <a:rPr lang="ru-RU" dirty="0" smtClean="0">
                <a:latin typeface="Times New Roman" pitchFamily="18" charset="0"/>
                <a:cs typeface="Times New Roman" pitchFamily="18" charset="0"/>
              </a:rPr>
              <a:t> являлся оперирующим ведущим хирургом. В 1999 году ему присвоена высшая квалификационная категория по специальности хирургия. С  этого же года назначен главным внештатным хирургом района. </a:t>
            </a:r>
          </a:p>
          <a:p>
            <a:r>
              <a:rPr lang="ru-RU" dirty="0" smtClean="0">
                <a:latin typeface="Times New Roman" pitchFamily="18" charset="0"/>
                <a:cs typeface="Times New Roman" pitchFamily="18" charset="0"/>
              </a:rPr>
              <a:t>Отмечен благодарностью Министерства здравоохранения РСФСР </a:t>
            </a:r>
          </a:p>
          <a:p>
            <a:r>
              <a:rPr lang="ru-RU" dirty="0" smtClean="0">
                <a:latin typeface="Times New Roman" pitchFamily="18" charset="0"/>
                <a:cs typeface="Times New Roman" pitchFamily="18" charset="0"/>
              </a:rPr>
              <a:t>Награжден значком Отличник здравоохранения» </a:t>
            </a:r>
            <a:endParaRPr lang="ru-RU"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Макурин</a:t>
            </a:r>
            <a:r>
              <a:rPr lang="ru-RU" b="1" u="sng" dirty="0" smtClean="0">
                <a:hlinkClick r:id="rId3"/>
              </a:rPr>
              <a:t> Аркадий Иванович.</a:t>
            </a:r>
            <a:endParaRPr lang="ru-RU" dirty="0"/>
          </a:p>
        </p:txBody>
      </p:sp>
      <p:pic>
        <p:nvPicPr>
          <p:cNvPr id="5" name="Содержимое 4" descr="makurin.jpg"/>
          <p:cNvPicPr>
            <a:picLocks noGrp="1" noChangeAspect="1"/>
          </p:cNvPicPr>
          <p:nvPr>
            <p:ph sz="half" idx="1"/>
          </p:nvPr>
        </p:nvPicPr>
        <p:blipFill>
          <a:blip r:embed="rId4" cstate="print"/>
          <a:stretch>
            <a:fillRect/>
          </a:stretch>
        </p:blipFill>
        <p:spPr>
          <a:xfrm>
            <a:off x="755576" y="1700808"/>
            <a:ext cx="3384376" cy="4752528"/>
          </a:xfrm>
        </p:spPr>
      </p:pic>
      <p:sp>
        <p:nvSpPr>
          <p:cNvPr id="4" name="Содержимое 3"/>
          <p:cNvSpPr>
            <a:spLocks noGrp="1"/>
          </p:cNvSpPr>
          <p:nvPr>
            <p:ph sz="half" idx="2"/>
          </p:nvPr>
        </p:nvSpPr>
        <p:spPr/>
        <p:txBody>
          <a:bodyPr>
            <a:normAutofit fontScale="55000" lnSpcReduction="20000"/>
          </a:bodyPr>
          <a:lstStyle/>
          <a:p>
            <a:pPr algn="ctr">
              <a:buNone/>
            </a:pPr>
            <a:r>
              <a:rPr lang="ru-RU" b="1" dirty="0" err="1" smtClean="0"/>
              <a:t>Макурин</a:t>
            </a:r>
            <a:r>
              <a:rPr lang="ru-RU" b="1" dirty="0" smtClean="0"/>
              <a:t> Аркадий Иванович </a:t>
            </a:r>
          </a:p>
          <a:p>
            <a:pPr algn="ctr">
              <a:buNone/>
            </a:pPr>
            <a:r>
              <a:rPr lang="ru-RU" b="1" dirty="0" smtClean="0"/>
              <a:t>(1919 – 1992). </a:t>
            </a:r>
            <a:endParaRPr lang="ru-RU" dirty="0" smtClean="0"/>
          </a:p>
          <a:p>
            <a:pPr algn="ctr">
              <a:buNone/>
            </a:pPr>
            <a:r>
              <a:rPr lang="ru-RU" dirty="0" smtClean="0"/>
              <a:t> </a:t>
            </a:r>
          </a:p>
          <a:p>
            <a:pPr algn="ctr">
              <a:buNone/>
            </a:pPr>
            <a:r>
              <a:rPr lang="ru-RU" dirty="0" smtClean="0"/>
              <a:t> </a:t>
            </a:r>
          </a:p>
          <a:p>
            <a:pPr algn="ctr">
              <a:buNone/>
            </a:pPr>
            <a:r>
              <a:rPr lang="ru-RU" dirty="0" smtClean="0"/>
              <a:t> </a:t>
            </a:r>
          </a:p>
          <a:p>
            <a:pPr algn="ctr">
              <a:buNone/>
            </a:pPr>
            <a:r>
              <a:rPr lang="ru-RU" b="1" dirty="0" smtClean="0"/>
              <a:t>Почётный гражданин г. Реж.</a:t>
            </a:r>
            <a:endParaRPr lang="ru-RU" dirty="0" smtClean="0"/>
          </a:p>
          <a:p>
            <a:pPr algn="ctr">
              <a:buNone/>
            </a:pPr>
            <a:r>
              <a:rPr lang="ru-RU" dirty="0" smtClean="0"/>
              <a:t> </a:t>
            </a:r>
          </a:p>
          <a:p>
            <a:pPr algn="ctr">
              <a:buNone/>
            </a:pPr>
            <a:r>
              <a:rPr lang="ru-RU" b="1" dirty="0" smtClean="0"/>
              <a:t>Решение 2 сессии 19 созыва городского Совета народных депутатов от 21.06.1985г., за особые заслуги в развитии города. </a:t>
            </a:r>
            <a:r>
              <a:rPr lang="ru-RU" dirty="0" smtClean="0"/>
              <a:t/>
            </a:r>
            <a:br>
              <a:rPr lang="ru-RU" dirty="0" smtClean="0"/>
            </a:br>
            <a:r>
              <a:rPr lang="ru-RU" dirty="0" smtClean="0"/>
              <a:t> </a:t>
            </a:r>
          </a:p>
          <a:p>
            <a:pPr algn="ctr">
              <a:buNone/>
            </a:pPr>
            <a:r>
              <a:rPr lang="ru-RU" dirty="0" smtClean="0"/>
              <a:t>Биография:</a:t>
            </a:r>
          </a:p>
          <a:p>
            <a:pPr algn="ctr">
              <a:buNone/>
            </a:pPr>
            <a:r>
              <a:rPr lang="ru-RU" dirty="0" smtClean="0"/>
              <a:t>Аркадий Иванович родился 26.01.1919 в г. Реж в семье рабочего. Русский. Окончил 5 классов </a:t>
            </a:r>
            <a:r>
              <a:rPr lang="ru-RU" dirty="0" err="1" smtClean="0"/>
              <a:t>Режской</a:t>
            </a:r>
            <a:r>
              <a:rPr lang="ru-RU" dirty="0" smtClean="0"/>
              <a:t> средней школы № 5 в 1933. До призыва в армию А. </a:t>
            </a:r>
            <a:r>
              <a:rPr lang="ru-RU" dirty="0" err="1" smtClean="0"/>
              <a:t>Макурин</a:t>
            </a:r>
            <a:r>
              <a:rPr lang="ru-RU" dirty="0" smtClean="0"/>
              <a:t> работал слесарем на механическом заводе. </a:t>
            </a:r>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323528" y="332656"/>
            <a:ext cx="8424936" cy="5909310"/>
          </a:xfrm>
          <a:prstGeom prst="rect">
            <a:avLst/>
          </a:prstGeom>
        </p:spPr>
        <p:txBody>
          <a:bodyPr wrap="square">
            <a:spAutoFit/>
          </a:bodyPr>
          <a:lstStyle/>
          <a:p>
            <a:r>
              <a:rPr lang="ru-RU" dirty="0" smtClean="0">
                <a:latin typeface="Times New Roman" pitchFamily="18" charset="0"/>
                <a:cs typeface="Times New Roman" pitchFamily="18" charset="0"/>
              </a:rPr>
              <a:t>В октябре 1940 призван в Красную армию. Великую Отечественную войну встретил курсантом Смоленской школы санинструкторов. Уже в первые дни войны Аркадий Иванович был направлен в действующую армию. Участвовал в боевых действиях под Волховом и Ленинградом. Был ранен. В составе 6-й гвардейской Гродненской кавалерийской дивизии дошёл до Эльбы.</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Орденом Славы III степени </a:t>
            </a:r>
            <a:r>
              <a:rPr lang="ru-RU" dirty="0" err="1" smtClean="0">
                <a:latin typeface="Times New Roman" pitchFamily="18" charset="0"/>
                <a:cs typeface="Times New Roman" pitchFamily="18" charset="0"/>
              </a:rPr>
              <a:t>Макурин</a:t>
            </a:r>
            <a:r>
              <a:rPr lang="ru-RU" dirty="0" smtClean="0">
                <a:latin typeface="Times New Roman" pitchFamily="18" charset="0"/>
                <a:cs typeface="Times New Roman" pitchFamily="18" charset="0"/>
              </a:rPr>
              <a:t> был награждён за спасение жизни восьми бойцов. Под огнём противника он вынес с поля боя тяжелораненых солдат, оказал им первую медицинскую помощь. С большим трудом Аркадий Иванович нашёл коня и повозку, погрузил в неё раненых. Затем в течение трех суток догонял свой полк, преследовавший отходящего противника.</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В другом бою, когда эскадрон, в котором служил А. </a:t>
            </a:r>
            <a:r>
              <a:rPr lang="ru-RU" dirty="0" err="1" smtClean="0">
                <a:latin typeface="Times New Roman" pitchFamily="18" charset="0"/>
                <a:cs typeface="Times New Roman" pitchFamily="18" charset="0"/>
              </a:rPr>
              <a:t>Макурин</a:t>
            </a:r>
            <a:r>
              <a:rPr lang="ru-RU" dirty="0" smtClean="0">
                <a:latin typeface="Times New Roman" pitchFamily="18" charset="0"/>
                <a:cs typeface="Times New Roman" pitchFamily="18" charset="0"/>
              </a:rPr>
              <a:t>, попал под сплошной огонь вражеских пулемётов и вынужден был спешиться для отражения контратаки противника, многие воины получили тяжёлые ранения и не могли передвигаться самостоятельно. Более двадцати раненых бойцов и командиров вынес санинструктор из-под огня в развёрнутый в лесочке медпункт. За это Аркадий Иванович был награждён орденом Славы II степени.</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Война была на завершающем этапе. И враг цеплялся за каждый клочок земли. На полях сражений по-прежнему лилась кровь советских воинов. И всякий раз санинструктор </a:t>
            </a:r>
            <a:r>
              <a:rPr lang="ru-RU" dirty="0" err="1" smtClean="0">
                <a:latin typeface="Times New Roman" pitchFamily="18" charset="0"/>
                <a:cs typeface="Times New Roman" pitchFamily="18" charset="0"/>
              </a:rPr>
              <a:t>Макурин</a:t>
            </a:r>
            <a:r>
              <a:rPr lang="ru-RU" dirty="0" smtClean="0">
                <a:latin typeface="Times New Roman" pitchFamily="18" charset="0"/>
                <a:cs typeface="Times New Roman" pitchFamily="18" charset="0"/>
              </a:rPr>
              <a:t> спешил выполнить свою гуманную миссию,</a:t>
            </a: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screen10.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normAutofit fontScale="90000"/>
          </a:bodyPr>
          <a:lstStyle/>
          <a:p>
            <a:r>
              <a:rPr lang="ru-RU" b="1" u="sng" dirty="0" smtClean="0">
                <a:hlinkClick r:id="rId3"/>
              </a:rPr>
              <a:t>Алферьев Василий </a:t>
            </a:r>
            <a:r>
              <a:rPr lang="ru-RU" b="1" u="sng" dirty="0" err="1" smtClean="0">
                <a:hlinkClick r:id="rId3"/>
              </a:rPr>
              <a:t>Емельянович</a:t>
            </a:r>
            <a:r>
              <a:rPr lang="ru-RU" b="1" u="sng" dirty="0" smtClean="0">
                <a:hlinkClick r:id="rId3"/>
              </a:rPr>
              <a:t>.</a:t>
            </a:r>
            <a:endParaRPr lang="ru-RU" dirty="0"/>
          </a:p>
        </p:txBody>
      </p:sp>
      <p:sp>
        <p:nvSpPr>
          <p:cNvPr id="3" name="Содержимое 2"/>
          <p:cNvSpPr>
            <a:spLocks noGrp="1"/>
          </p:cNvSpPr>
          <p:nvPr>
            <p:ph sz="half" idx="1"/>
          </p:nvPr>
        </p:nvSpPr>
        <p:spPr/>
        <p:txBody>
          <a:bodyPr>
            <a:normAutofit/>
          </a:bodyPr>
          <a:lstStyle/>
          <a:p>
            <a:pPr algn="ctr">
              <a:buNone/>
            </a:pPr>
            <a:r>
              <a:rPr lang="ru-RU" sz="1600" b="1" dirty="0" smtClean="0">
                <a:latin typeface="Times New Roman" pitchFamily="18" charset="0"/>
                <a:cs typeface="Times New Roman" pitchFamily="18" charset="0"/>
              </a:rPr>
              <a:t>Алферьев Василий </a:t>
            </a:r>
            <a:r>
              <a:rPr lang="ru-RU" sz="1600" b="1" dirty="0" err="1" smtClean="0">
                <a:latin typeface="Times New Roman" pitchFamily="18" charset="0"/>
                <a:cs typeface="Times New Roman" pitchFamily="18" charset="0"/>
              </a:rPr>
              <a:t>Емельянович</a:t>
            </a:r>
            <a:r>
              <a:rPr lang="ru-RU" sz="1600" b="1" dirty="0" smtClean="0">
                <a:latin typeface="Times New Roman" pitchFamily="18" charset="0"/>
                <a:cs typeface="Times New Roman" pitchFamily="18" charset="0"/>
              </a:rPr>
              <a:t> </a:t>
            </a:r>
          </a:p>
          <a:p>
            <a:pPr algn="ctr">
              <a:buNone/>
            </a:pPr>
            <a:r>
              <a:rPr lang="ru-RU" sz="1600" b="1" dirty="0" smtClean="0">
                <a:latin typeface="Times New Roman" pitchFamily="18" charset="0"/>
                <a:cs typeface="Times New Roman" pitchFamily="18" charset="0"/>
              </a:rPr>
              <a:t>(1899 – 1987)</a:t>
            </a:r>
            <a:r>
              <a:rPr lang="ru-RU" sz="1600" dirty="0" smtClean="0">
                <a:latin typeface="Times New Roman" pitchFamily="18" charset="0"/>
                <a:cs typeface="Times New Roman" pitchFamily="18" charset="0"/>
              </a:rPr>
              <a:t> </a:t>
            </a:r>
          </a:p>
          <a:p>
            <a:pPr algn="ctr">
              <a:buNone/>
            </a:pPr>
            <a:r>
              <a:rPr lang="ru-RU" sz="1600" b="1" dirty="0" smtClean="0">
                <a:latin typeface="Times New Roman" pitchFamily="18" charset="0"/>
                <a:cs typeface="Times New Roman" pitchFamily="18" charset="0"/>
              </a:rPr>
              <a:t>Почётный гражданин города Режа. </a:t>
            </a:r>
            <a:r>
              <a:rPr lang="ru-RU" sz="1600" dirty="0" smtClean="0">
                <a:latin typeface="Times New Roman" pitchFamily="18" charset="0"/>
                <a:cs typeface="Times New Roman" pitchFamily="18" charset="0"/>
              </a:rPr>
              <a:t> </a:t>
            </a:r>
          </a:p>
          <a:p>
            <a:pPr algn="ctr">
              <a:buNone/>
            </a:pPr>
            <a:r>
              <a:rPr lang="ru-RU" sz="1600" b="1" dirty="0" smtClean="0">
                <a:latin typeface="Times New Roman" pitchFamily="18" charset="0"/>
                <a:cs typeface="Times New Roman" pitchFamily="18" charset="0"/>
              </a:rPr>
              <a:t>Звание «Почётный гражданин города Режа» присуждено Решением 2 сессии 17 созыва </a:t>
            </a:r>
            <a:r>
              <a:rPr lang="ru-RU" sz="1600" b="1" dirty="0" err="1" smtClean="0">
                <a:latin typeface="Times New Roman" pitchFamily="18" charset="0"/>
                <a:cs typeface="Times New Roman" pitchFamily="18" charset="0"/>
              </a:rPr>
              <a:t>Режевского</a:t>
            </a:r>
            <a:r>
              <a:rPr lang="ru-RU" sz="1600" b="1" dirty="0" smtClean="0">
                <a:latin typeface="Times New Roman" pitchFamily="18" charset="0"/>
                <a:cs typeface="Times New Roman" pitchFamily="18" charset="0"/>
              </a:rPr>
              <a:t> городского Совета народных депутатов РСФСР от 12.06. 80 г., за особые заслуги в развитии города.</a:t>
            </a:r>
            <a:r>
              <a:rPr lang="ru-RU" sz="1600" dirty="0" smtClean="0">
                <a:latin typeface="Times New Roman" pitchFamily="18" charset="0"/>
                <a:cs typeface="Times New Roman" pitchFamily="18" charset="0"/>
              </a:rPr>
              <a:t> </a:t>
            </a:r>
          </a:p>
          <a:p>
            <a:pPr algn="ctr">
              <a:buNone/>
            </a:pPr>
            <a:r>
              <a:rPr lang="ru-RU" sz="1600" b="1" dirty="0" smtClean="0">
                <a:latin typeface="Times New Roman" pitchFamily="18" charset="0"/>
                <a:cs typeface="Times New Roman" pitchFamily="18" charset="0"/>
              </a:rPr>
              <a:t>Биография:</a:t>
            </a:r>
            <a:endParaRPr lang="ru-RU" sz="1600" dirty="0" smtClean="0">
              <a:latin typeface="Times New Roman" pitchFamily="18" charset="0"/>
              <a:cs typeface="Times New Roman" pitchFamily="18" charset="0"/>
            </a:endParaRPr>
          </a:p>
          <a:p>
            <a:pPr algn="ctr">
              <a:buNone/>
            </a:pPr>
            <a:r>
              <a:rPr lang="ru-RU" sz="1600" dirty="0" smtClean="0">
                <a:latin typeface="Times New Roman" pitchFamily="18" charset="0"/>
                <a:cs typeface="Times New Roman" pitchFamily="18" charset="0"/>
              </a:rPr>
              <a:t>Алферьев Василий </a:t>
            </a:r>
            <a:r>
              <a:rPr lang="ru-RU" sz="1600" dirty="0" err="1" smtClean="0">
                <a:latin typeface="Times New Roman" pitchFamily="18" charset="0"/>
                <a:cs typeface="Times New Roman" pitchFamily="18" charset="0"/>
              </a:rPr>
              <a:t>Емельянович</a:t>
            </a:r>
            <a:r>
              <a:rPr lang="ru-RU" sz="1600" dirty="0" smtClean="0">
                <a:latin typeface="Times New Roman" pitchFamily="18" charset="0"/>
                <a:cs typeface="Times New Roman" pitchFamily="18" charset="0"/>
              </a:rPr>
              <a:t> родился в 1899 году в семье крестьянина. В 1911 году после окончания сельской школы началась его трудовая биография. Алферьев В. Е. проработал 36 лет на партийной, советской и хозяйственной работе в нашем городе и районе</a:t>
            </a:r>
          </a:p>
          <a:p>
            <a:pPr algn="ctr"/>
            <a:endParaRPr lang="ru-RU" sz="1600" dirty="0">
              <a:latin typeface="Times New Roman" pitchFamily="18" charset="0"/>
              <a:cs typeface="Times New Roman" pitchFamily="18" charset="0"/>
            </a:endParaRPr>
          </a:p>
        </p:txBody>
      </p:sp>
      <p:pic>
        <p:nvPicPr>
          <p:cNvPr id="5" name="Содержимое 4" descr="alferev_v.e.jpg"/>
          <p:cNvPicPr>
            <a:picLocks noGrp="1" noChangeAspect="1"/>
          </p:cNvPicPr>
          <p:nvPr>
            <p:ph sz="half" idx="2"/>
          </p:nvPr>
        </p:nvPicPr>
        <p:blipFill>
          <a:blip r:embed="rId4" cstate="print"/>
          <a:stretch>
            <a:fillRect/>
          </a:stretch>
        </p:blipFill>
        <p:spPr>
          <a:xfrm>
            <a:off x="5076056" y="1484784"/>
            <a:ext cx="3384376" cy="4536504"/>
          </a:xfr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539552" y="612845"/>
            <a:ext cx="8064896" cy="3139321"/>
          </a:xfrm>
          <a:prstGeom prst="rect">
            <a:avLst/>
          </a:prstGeom>
        </p:spPr>
        <p:txBody>
          <a:bodyPr wrap="square">
            <a:spAutoFit/>
          </a:bodyPr>
          <a:lstStyle/>
          <a:p>
            <a:r>
              <a:rPr lang="ru-RU" dirty="0" smtClean="0">
                <a:latin typeface="Times New Roman" pitchFamily="18" charset="0"/>
                <a:cs typeface="Times New Roman" pitchFamily="18" charset="0"/>
              </a:rPr>
              <a:t>"За период боевых действий, находясь постоянно в боевых порядках эскадрона, оказал первую помощь и вынес с поля боя с их личным оружием сорок одного сержанта и солдата и четырёх офицеров. При исполнении обязанностей сам был контужен, но работу проводил до конца боевой операции", - так сказано в представлении А. И. </a:t>
            </a:r>
            <a:r>
              <a:rPr lang="ru-RU" dirty="0" err="1" smtClean="0">
                <a:latin typeface="Times New Roman" pitchFamily="18" charset="0"/>
                <a:cs typeface="Times New Roman" pitchFamily="18" charset="0"/>
              </a:rPr>
              <a:t>Макурина</a:t>
            </a:r>
            <a:r>
              <a:rPr lang="ru-RU" dirty="0" smtClean="0">
                <a:latin typeface="Times New Roman" pitchFamily="18" charset="0"/>
                <a:cs typeface="Times New Roman" pitchFamily="18" charset="0"/>
              </a:rPr>
              <a:t> к ордену Славы степени.</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В мае 1946 демобилизован. Жил в родном городе. Работал на механическом заводе, с 1959 на </a:t>
            </a:r>
            <a:r>
              <a:rPr lang="ru-RU" dirty="0" err="1" smtClean="0">
                <a:latin typeface="Times New Roman" pitchFamily="18" charset="0"/>
                <a:cs typeface="Times New Roman" pitchFamily="18" charset="0"/>
              </a:rPr>
              <a:t>Режском</a:t>
            </a:r>
            <a:r>
              <a:rPr lang="ru-RU" dirty="0" smtClean="0">
                <a:latin typeface="Times New Roman" pitchFamily="18" charset="0"/>
                <a:cs typeface="Times New Roman" pitchFamily="18" charset="0"/>
              </a:rPr>
              <a:t> никелевом заводе слесарем плавильного цеха. Аркадий Иванович - единственный в Реже полный кавалер ордена Славы, что по боевым заслугам приравнивается к званию Героя Советского Союза. Кроме того, награждён медалью "За отвагу". </a:t>
            </a:r>
            <a:endParaRPr lang="ru-RU"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Петелин</a:t>
            </a:r>
            <a:r>
              <a:rPr lang="ru-RU" b="1" u="sng" dirty="0" smtClean="0">
                <a:hlinkClick r:id="rId3"/>
              </a:rPr>
              <a:t> Алексей </a:t>
            </a:r>
            <a:r>
              <a:rPr lang="ru-RU" b="1" u="sng" dirty="0" err="1" smtClean="0">
                <a:hlinkClick r:id="rId3"/>
              </a:rPr>
              <a:t>Логинович</a:t>
            </a:r>
            <a:r>
              <a:rPr lang="ru-RU" b="1" u="sng" dirty="0" smtClean="0">
                <a:hlinkClick r:id="rId3"/>
              </a:rPr>
              <a:t>.</a:t>
            </a:r>
            <a:endParaRPr lang="ru-RU" dirty="0"/>
          </a:p>
        </p:txBody>
      </p:sp>
      <p:sp>
        <p:nvSpPr>
          <p:cNvPr id="3" name="Содержимое 2"/>
          <p:cNvSpPr>
            <a:spLocks noGrp="1"/>
          </p:cNvSpPr>
          <p:nvPr>
            <p:ph sz="half" idx="1"/>
          </p:nvPr>
        </p:nvSpPr>
        <p:spPr/>
        <p:txBody>
          <a:bodyPr>
            <a:normAutofit fontScale="47500" lnSpcReduction="20000"/>
          </a:bodyPr>
          <a:lstStyle/>
          <a:p>
            <a:pPr algn="ctr">
              <a:buNone/>
            </a:pPr>
            <a:r>
              <a:rPr lang="ru-RU" sz="2900" b="1" dirty="0" err="1" smtClean="0"/>
              <a:t>Петелин</a:t>
            </a:r>
            <a:r>
              <a:rPr lang="ru-RU" sz="2900" b="1" dirty="0" smtClean="0"/>
              <a:t> Алексей </a:t>
            </a:r>
            <a:r>
              <a:rPr lang="ru-RU" sz="2900" b="1" dirty="0" err="1" smtClean="0"/>
              <a:t>Логинович</a:t>
            </a:r>
            <a:endParaRPr lang="ru-RU" sz="2900" b="1" dirty="0" smtClean="0"/>
          </a:p>
          <a:p>
            <a:pPr algn="ctr">
              <a:buNone/>
            </a:pPr>
            <a:r>
              <a:rPr lang="ru-RU" sz="2900" b="1" dirty="0" smtClean="0"/>
              <a:t> (1912 – 1988).</a:t>
            </a:r>
            <a:endParaRPr lang="ru-RU" sz="2900" dirty="0" smtClean="0"/>
          </a:p>
          <a:p>
            <a:pPr algn="ctr">
              <a:buNone/>
            </a:pPr>
            <a:r>
              <a:rPr lang="ru-RU" sz="2900" dirty="0" smtClean="0"/>
              <a:t> </a:t>
            </a:r>
          </a:p>
          <a:p>
            <a:pPr algn="ctr">
              <a:buNone/>
            </a:pPr>
            <a:r>
              <a:rPr lang="ru-RU" sz="2900" b="1" dirty="0" smtClean="0"/>
              <a:t>Почётный гражданин г. Реж.</a:t>
            </a:r>
            <a:endParaRPr lang="ru-RU" sz="2900" dirty="0" smtClean="0"/>
          </a:p>
          <a:p>
            <a:pPr algn="ctr">
              <a:buNone/>
            </a:pPr>
            <a:r>
              <a:rPr lang="ru-RU" sz="2900" dirty="0" smtClean="0"/>
              <a:t/>
            </a:r>
            <a:br>
              <a:rPr lang="ru-RU" sz="2900" dirty="0" smtClean="0"/>
            </a:br>
            <a:r>
              <a:rPr lang="ru-RU" sz="2900" b="1" dirty="0" smtClean="0"/>
              <a:t>Решение 2 сессии 17 созыва </a:t>
            </a:r>
            <a:r>
              <a:rPr lang="ru-RU" sz="2900" b="1" dirty="0" err="1" smtClean="0"/>
              <a:t>Режевского</a:t>
            </a:r>
            <a:r>
              <a:rPr lang="ru-RU" sz="2900" b="1" dirty="0" smtClean="0"/>
              <a:t> городского Совета народных депутатов РСФСР от 12.06. 80 г., за особые заслуги в развитии города.</a:t>
            </a:r>
            <a:endParaRPr lang="ru-RU" sz="2900" dirty="0" smtClean="0"/>
          </a:p>
          <a:p>
            <a:pPr algn="ctr">
              <a:buNone/>
            </a:pPr>
            <a:r>
              <a:rPr lang="ru-RU" sz="2900" dirty="0" smtClean="0"/>
              <a:t> </a:t>
            </a:r>
          </a:p>
          <a:p>
            <a:pPr algn="ctr">
              <a:buNone/>
            </a:pPr>
            <a:r>
              <a:rPr lang="ru-RU" sz="2900" dirty="0" smtClean="0"/>
              <a:t>Биография:</a:t>
            </a:r>
          </a:p>
          <a:p>
            <a:pPr algn="ctr">
              <a:buNone/>
            </a:pPr>
            <a:r>
              <a:rPr lang="ru-RU" sz="2900" dirty="0" err="1" smtClean="0"/>
              <a:t>Петелин</a:t>
            </a:r>
            <a:r>
              <a:rPr lang="ru-RU" sz="2900" dirty="0" smtClean="0"/>
              <a:t> Алексей </a:t>
            </a:r>
            <a:r>
              <a:rPr lang="ru-RU" sz="2900" dirty="0" err="1" smtClean="0"/>
              <a:t>Логинович</a:t>
            </a:r>
            <a:r>
              <a:rPr lang="ru-RU" sz="2900" dirty="0" smtClean="0"/>
              <a:t> родился в 1912 году. Трудовую деятельность начал в 1925 году в возрасте 13 лет: работал учителем, принимал активное участие в комсомольской работе. </a:t>
            </a:r>
            <a:br>
              <a:rPr lang="ru-RU" sz="2900" dirty="0" smtClean="0"/>
            </a:br>
            <a:r>
              <a:rPr lang="ru-RU" sz="2900" dirty="0" smtClean="0"/>
              <a:t>В 1939 году был </a:t>
            </a:r>
            <a:r>
              <a:rPr lang="ru-RU" sz="2900" dirty="0" err="1" smtClean="0"/>
              <a:t>при¬нят</a:t>
            </a:r>
            <a:r>
              <a:rPr lang="ru-RU" sz="2900" dirty="0" smtClean="0"/>
              <a:t> в ряды КПСС. В тяжелый годы Великой Отечественной войны находился на партийной и советской работе в </a:t>
            </a:r>
            <a:r>
              <a:rPr lang="ru-RU" sz="2900" dirty="0" err="1" smtClean="0"/>
              <a:t>Слободо-Туринском</a:t>
            </a:r>
            <a:r>
              <a:rPr lang="ru-RU" sz="2900" dirty="0" smtClean="0"/>
              <a:t>, Шалинском и Красноуфимском районах, мобилизуя все силы для максимального производства сельскохозяйственной продукции, за что был награжден орденом «Отечественной войны 1 степени» и «Трудового Красного Знамени». </a:t>
            </a:r>
          </a:p>
          <a:p>
            <a:endParaRPr lang="ru-RU" dirty="0"/>
          </a:p>
        </p:txBody>
      </p:sp>
      <p:pic>
        <p:nvPicPr>
          <p:cNvPr id="5" name="Содержимое 4" descr="petelin_a.l..jpg"/>
          <p:cNvPicPr>
            <a:picLocks noGrp="1" noChangeAspect="1"/>
          </p:cNvPicPr>
          <p:nvPr>
            <p:ph sz="half" idx="2"/>
          </p:nvPr>
        </p:nvPicPr>
        <p:blipFill>
          <a:blip r:embed="rId4" cstate="print"/>
          <a:stretch>
            <a:fillRect/>
          </a:stretch>
        </p:blipFill>
        <p:spPr>
          <a:xfrm>
            <a:off x="5004048" y="1556792"/>
            <a:ext cx="3456384" cy="4608512"/>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539552" y="1166843"/>
            <a:ext cx="7848872" cy="3170099"/>
          </a:xfrm>
          <a:prstGeom prst="rect">
            <a:avLst/>
          </a:prstGeom>
        </p:spPr>
        <p:txBody>
          <a:bodyPr wrap="square">
            <a:spAutoFit/>
          </a:bodyPr>
          <a:lstStyle/>
          <a:p>
            <a:r>
              <a:rPr lang="ru-RU" sz="2000" dirty="0" smtClean="0">
                <a:latin typeface="Times New Roman" pitchFamily="18" charset="0"/>
                <a:cs typeface="Times New Roman" pitchFamily="18" charset="0"/>
              </a:rPr>
              <a:t>С 1955 года в течение 20 лет </a:t>
            </a:r>
            <a:r>
              <a:rPr lang="ru-RU" sz="2000" dirty="0" err="1" smtClean="0">
                <a:latin typeface="Times New Roman" pitchFamily="18" charset="0"/>
                <a:cs typeface="Times New Roman" pitchFamily="18" charset="0"/>
              </a:rPr>
              <a:t>Петелин</a:t>
            </a:r>
            <a:r>
              <a:rPr lang="ru-RU" sz="2000" dirty="0" smtClean="0">
                <a:latin typeface="Times New Roman" pitchFamily="18" charset="0"/>
                <a:cs typeface="Times New Roman" pitchFamily="18" charset="0"/>
              </a:rPr>
              <a:t> А.Л. бессменно </a:t>
            </a:r>
            <a:r>
              <a:rPr lang="ru-RU" sz="2000" dirty="0" err="1" smtClean="0">
                <a:latin typeface="Times New Roman" pitchFamily="18" charset="0"/>
                <a:cs typeface="Times New Roman" pitchFamily="18" charset="0"/>
              </a:rPr>
              <a:t>из¬бирался</a:t>
            </a:r>
            <a:r>
              <a:rPr lang="ru-RU" sz="2000" dirty="0" smtClean="0">
                <a:latin typeface="Times New Roman" pitchFamily="18" charset="0"/>
                <a:cs typeface="Times New Roman" pitchFamily="18" charset="0"/>
              </a:rPr>
              <a:t> первым секретарем </a:t>
            </a:r>
            <a:r>
              <a:rPr lang="ru-RU" sz="2000" dirty="0" err="1" smtClean="0">
                <a:latin typeface="Times New Roman" pitchFamily="18" charset="0"/>
                <a:cs typeface="Times New Roman" pitchFamily="18" charset="0"/>
              </a:rPr>
              <a:t>Режевского</a:t>
            </a:r>
            <a:r>
              <a:rPr lang="ru-RU" sz="2000" dirty="0" smtClean="0">
                <a:latin typeface="Times New Roman" pitchFamily="18" charset="0"/>
                <a:cs typeface="Times New Roman" pitchFamily="18" charset="0"/>
              </a:rPr>
              <a:t> Г КПСС и членом исполкома горсовета. В эти годы вся его деятельность была направлена на развитие промышленности и сельского хозяйства района. При его </a:t>
            </a:r>
            <a:r>
              <a:rPr lang="ru-RU" sz="2000" dirty="0" smtClean="0">
                <a:latin typeface="Times New Roman" pitchFamily="18" charset="0"/>
                <a:cs typeface="Times New Roman" pitchFamily="18" charset="0"/>
              </a:rPr>
              <a:t>непосредственном </a:t>
            </a:r>
            <a:r>
              <a:rPr lang="ru-RU" sz="2000" dirty="0" smtClean="0">
                <a:latin typeface="Times New Roman" pitchFamily="18" charset="0"/>
                <a:cs typeface="Times New Roman" pitchFamily="18" charset="0"/>
              </a:rPr>
              <a:t>участии из рабочего поселка Реж превратился в современный благоустроенный город. Делегат XXII съезда партии, Алексей </a:t>
            </a:r>
            <a:r>
              <a:rPr lang="ru-RU" sz="2000" dirty="0" err="1" smtClean="0">
                <a:latin typeface="Times New Roman" pitchFamily="18" charset="0"/>
                <a:cs typeface="Times New Roman" pitchFamily="18" charset="0"/>
              </a:rPr>
              <a:t>Логинович</a:t>
            </a:r>
            <a:r>
              <a:rPr lang="ru-RU" sz="2000" dirty="0" smtClean="0">
                <a:latin typeface="Times New Roman" pitchFamily="18" charset="0"/>
                <a:cs typeface="Times New Roman" pitchFamily="18" charset="0"/>
              </a:rPr>
              <a:t> во всех вопросах проявлял партийную принципиальность и целеустремленность. За успехи в развитии города Режа и района </a:t>
            </a:r>
            <a:r>
              <a:rPr lang="ru-RU" sz="2000" dirty="0" err="1" smtClean="0">
                <a:latin typeface="Times New Roman" pitchFamily="18" charset="0"/>
                <a:cs typeface="Times New Roman" pitchFamily="18" charset="0"/>
              </a:rPr>
              <a:t>Петелин</a:t>
            </a:r>
            <a:r>
              <a:rPr lang="ru-RU" sz="2000" dirty="0" smtClean="0">
                <a:latin typeface="Times New Roman" pitchFamily="18" charset="0"/>
                <a:cs typeface="Times New Roman" pitchFamily="18" charset="0"/>
              </a:rPr>
              <a:t> А. Л. Награжден орденом «0кгябрьской революции» и орденом «Знак Почета».</a:t>
            </a:r>
            <a:endParaRPr lang="ru-RU" sz="20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Постоногов</a:t>
            </a:r>
            <a:r>
              <a:rPr lang="ru-RU" b="1" u="sng" dirty="0" smtClean="0">
                <a:hlinkClick r:id="rId3"/>
              </a:rPr>
              <a:t> Евгений Иванович.</a:t>
            </a:r>
            <a:endParaRPr lang="ru-RU" dirty="0"/>
          </a:p>
        </p:txBody>
      </p:sp>
      <p:pic>
        <p:nvPicPr>
          <p:cNvPr id="5" name="Содержимое 4" descr="postonogov_e.i..jpg"/>
          <p:cNvPicPr>
            <a:picLocks noGrp="1" noChangeAspect="1"/>
          </p:cNvPicPr>
          <p:nvPr>
            <p:ph sz="half" idx="1"/>
          </p:nvPr>
        </p:nvPicPr>
        <p:blipFill>
          <a:blip r:embed="rId4" cstate="print"/>
          <a:stretch>
            <a:fillRect/>
          </a:stretch>
        </p:blipFill>
        <p:spPr>
          <a:xfrm>
            <a:off x="467544" y="1484784"/>
            <a:ext cx="3600400" cy="4608512"/>
          </a:xfrm>
        </p:spPr>
      </p:pic>
      <p:sp>
        <p:nvSpPr>
          <p:cNvPr id="4" name="Содержимое 3"/>
          <p:cNvSpPr>
            <a:spLocks noGrp="1"/>
          </p:cNvSpPr>
          <p:nvPr>
            <p:ph sz="half" idx="2"/>
          </p:nvPr>
        </p:nvSpPr>
        <p:spPr/>
        <p:txBody>
          <a:bodyPr>
            <a:normAutofit fontScale="40000" lnSpcReduction="20000"/>
          </a:bodyPr>
          <a:lstStyle/>
          <a:p>
            <a:pPr algn="ctr">
              <a:buNone/>
            </a:pPr>
            <a:r>
              <a:rPr lang="ru-RU" sz="3400" b="1" dirty="0" err="1" smtClean="0"/>
              <a:t>Постоногов</a:t>
            </a:r>
            <a:r>
              <a:rPr lang="ru-RU" sz="3400" b="1" dirty="0" smtClean="0"/>
              <a:t> Евгений Иванович</a:t>
            </a:r>
          </a:p>
          <a:p>
            <a:pPr algn="ctr">
              <a:buNone/>
            </a:pPr>
            <a:r>
              <a:rPr lang="ru-RU" sz="3400" b="1" dirty="0" smtClean="0"/>
              <a:t> (год рождения 1936)</a:t>
            </a:r>
            <a:endParaRPr lang="ru-RU" sz="3400" dirty="0" smtClean="0"/>
          </a:p>
          <a:p>
            <a:pPr algn="ctr">
              <a:buNone/>
            </a:pPr>
            <a:r>
              <a:rPr lang="ru-RU" sz="3400" dirty="0" smtClean="0"/>
              <a:t>  </a:t>
            </a:r>
          </a:p>
          <a:p>
            <a:pPr algn="ctr">
              <a:buNone/>
            </a:pPr>
            <a:r>
              <a:rPr lang="ru-RU" sz="3400" b="1" dirty="0" smtClean="0"/>
              <a:t>Почётный гражданин г. Реж.</a:t>
            </a:r>
            <a:endParaRPr lang="ru-RU" sz="3400" dirty="0" smtClean="0"/>
          </a:p>
          <a:p>
            <a:pPr algn="ctr">
              <a:buNone/>
            </a:pPr>
            <a:r>
              <a:rPr lang="ru-RU" sz="3400" dirty="0" smtClean="0"/>
              <a:t> </a:t>
            </a:r>
          </a:p>
          <a:p>
            <a:pPr algn="ctr">
              <a:buNone/>
            </a:pPr>
            <a:r>
              <a:rPr lang="ru-RU" sz="3400" b="1" dirty="0" smtClean="0"/>
              <a:t>Решение </a:t>
            </a:r>
            <a:r>
              <a:rPr lang="ru-RU" sz="3400" b="1" dirty="0" err="1" smtClean="0"/>
              <a:t>Режевской</a:t>
            </a:r>
            <a:r>
              <a:rPr lang="ru-RU" sz="3400" b="1" dirty="0" smtClean="0"/>
              <a:t> Думы от 24.05.2006 г. № 41, за значительный вклад в развитие художественной культуры и внешний облик города, в эстетическое воспитание, формирование духовного мира подрастающего поколения художников. </a:t>
            </a:r>
            <a:endParaRPr lang="ru-RU" sz="3400" dirty="0" smtClean="0"/>
          </a:p>
          <a:p>
            <a:pPr algn="ctr">
              <a:buNone/>
            </a:pPr>
            <a:r>
              <a:rPr lang="ru-RU" sz="3400" dirty="0" smtClean="0"/>
              <a:t> </a:t>
            </a:r>
          </a:p>
          <a:p>
            <a:pPr algn="ctr">
              <a:buNone/>
            </a:pPr>
            <a:r>
              <a:rPr lang="ru-RU" sz="3400" dirty="0" smtClean="0"/>
              <a:t>Биография:</a:t>
            </a:r>
          </a:p>
          <a:p>
            <a:pPr algn="ctr">
              <a:buNone/>
            </a:pPr>
            <a:r>
              <a:rPr lang="ru-RU" sz="3400" dirty="0" err="1" smtClean="0"/>
              <a:t>Постоногов</a:t>
            </a:r>
            <a:r>
              <a:rPr lang="ru-RU" sz="3400" dirty="0" smtClean="0"/>
              <a:t> Евгений Иванович родился на севере Свердловской области 1 октября 1936 года. У него был старший брат и младший, который родился через 5 минут, т.е. у него был брат-близнец. Не было мальчикам и пяти лет, как их отец, Иван Васильевич, ушел на фронт в августе 1941 года. С тех пор они не видели отца. В декабре 41-го он погиб, защищая Родину. </a:t>
            </a: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323528" y="620688"/>
            <a:ext cx="8568952" cy="5632311"/>
          </a:xfrm>
          <a:prstGeom prst="rect">
            <a:avLst/>
          </a:prstGeom>
        </p:spPr>
        <p:txBody>
          <a:bodyPr wrap="square">
            <a:spAutoFit/>
          </a:bodyPr>
          <a:lstStyle/>
          <a:p>
            <a:r>
              <a:rPr lang="ru-RU" dirty="0" smtClean="0">
                <a:latin typeface="Times New Roman" pitchFamily="18" charset="0"/>
                <a:cs typeface="Times New Roman" pitchFamily="18" charset="0"/>
              </a:rPr>
              <a:t>После окончания 7 классов Евгений Иванович (конечно же, вместе с братом) поступил в Свердловское художественно-ремесленное училище, закончил он его с отличием и получил специальность лепщика архитектурных деталей. Так вместе с братом они украсили многие здания в Свердловске, ныне Екатеринбурге. Самое значимое - это эмблема на фронтоне библиотеки имени Белинского.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После окончания службы, некоторое время работал на заводе в г. Первоуральске, там же стал инструктором по водному туризму на </a:t>
            </a:r>
            <a:r>
              <a:rPr lang="ru-RU" dirty="0" err="1" smtClean="0">
                <a:latin typeface="Times New Roman" pitchFamily="18" charset="0"/>
                <a:cs typeface="Times New Roman" pitchFamily="18" charset="0"/>
              </a:rPr>
              <a:t>Коуровской</a:t>
            </a:r>
            <a:r>
              <a:rPr lang="ru-RU" dirty="0" smtClean="0">
                <a:latin typeface="Times New Roman" pitchFamily="18" charset="0"/>
                <a:cs typeface="Times New Roman" pitchFamily="18" charset="0"/>
              </a:rPr>
              <a:t> турбазе. Более 30 лет он водил туристов по реке Чусовой. С братом они написали полезную и интересную книгу-путеводитель «По Чусовой» (1980 г.).</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С 1962 по 1967 год он учился в Нижнем Тагиле на художественно-графическом факультете Нижнетагильского Государственного Педагогического Института.</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В 1967 году </a:t>
            </a:r>
            <a:r>
              <a:rPr lang="ru-RU" dirty="0" err="1" smtClean="0">
                <a:latin typeface="Times New Roman" pitchFamily="18" charset="0"/>
                <a:cs typeface="Times New Roman" pitchFamily="18" charset="0"/>
              </a:rPr>
              <a:t>Постоногов</a:t>
            </a:r>
            <a:r>
              <a:rPr lang="ru-RU" dirty="0" smtClean="0">
                <a:latin typeface="Times New Roman" pitchFamily="18" charset="0"/>
                <a:cs typeface="Times New Roman" pitchFamily="18" charset="0"/>
              </a:rPr>
              <a:t> Е.И. приехал в Реж и до 1986 г. работал на механическом заводе в отделе архитектуры, руководителем группы производственной эстетики. В 1999 году по проекту Евгения Ивановича и под его авторским надзором поставлен въездной знак «</a:t>
            </a:r>
            <a:r>
              <a:rPr lang="ru-RU" dirty="0" err="1" smtClean="0">
                <a:latin typeface="Times New Roman" pitchFamily="18" charset="0"/>
                <a:cs typeface="Times New Roman" pitchFamily="18" charset="0"/>
              </a:rPr>
              <a:t>Режевской</a:t>
            </a:r>
            <a:r>
              <a:rPr lang="ru-RU" dirty="0" smtClean="0">
                <a:latin typeface="Times New Roman" pitchFamily="18" charset="0"/>
                <a:cs typeface="Times New Roman" pitchFamily="18" charset="0"/>
              </a:rPr>
              <a:t> район» на 53 км дороги Реж-Екатеринбург.</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По инициативе Евгения Ивановича поставлены мемориальные доски знаменитым </a:t>
            </a:r>
            <a:r>
              <a:rPr lang="ru-RU" dirty="0" err="1" smtClean="0">
                <a:latin typeface="Times New Roman" pitchFamily="18" charset="0"/>
                <a:cs typeface="Times New Roman" pitchFamily="18" charset="0"/>
              </a:rPr>
              <a:t>режевлянам</a:t>
            </a:r>
            <a:r>
              <a:rPr lang="ru-RU" dirty="0" smtClean="0">
                <a:latin typeface="Times New Roman" pitchFamily="18" charset="0"/>
                <a:cs typeface="Times New Roman" pitchFamily="18" charset="0"/>
              </a:rPr>
              <a:t>. Много сил и таланта вложил Евгений Иванович в создание и оформление музеев.</a:t>
            </a:r>
          </a:p>
          <a:p>
            <a:r>
              <a:rPr lang="ru-RU" dirty="0" smtClean="0"/>
              <a:t> </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683568" y="751344"/>
            <a:ext cx="7992888" cy="2862322"/>
          </a:xfrm>
          <a:prstGeom prst="rect">
            <a:avLst/>
          </a:prstGeom>
        </p:spPr>
        <p:txBody>
          <a:bodyPr wrap="square">
            <a:spAutoFit/>
          </a:bodyPr>
          <a:lstStyle/>
          <a:p>
            <a:r>
              <a:rPr lang="ru-RU" dirty="0" smtClean="0">
                <a:latin typeface="Times New Roman" pitchFamily="18" charset="0"/>
                <a:cs typeface="Times New Roman" pitchFamily="18" charset="0"/>
              </a:rPr>
              <a:t>В 2005 году по его чертежам и предложениям и непосредственном участии сооружен монумент в парке Памяти солдат, сержантов и офицеров, погибших в армии при прохождении военной службы в мирное время.</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Евгений Иванович член Союза художников и член Союза архитекторов, он участник многочисленных выставок у нас в городе, в области.</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В 1995 году он назначен главным художником города; и заботился о благоустройстве города и его внешнем виде.</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В 2003 году приказом Министра культуры за многолетний и плодотворный труд, за заслуги в области сохранения культуры и искусства награжден знаком «За достижения в культуре».</a:t>
            </a:r>
            <a:endParaRPr lang="ru-RU"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normAutofit fontScale="90000"/>
          </a:bodyPr>
          <a:lstStyle/>
          <a:p>
            <a:r>
              <a:rPr lang="ru-RU" b="1" u="sng" dirty="0" smtClean="0">
                <a:hlinkClick r:id="rId3"/>
              </a:rPr>
              <a:t>Садовников </a:t>
            </a:r>
            <a:r>
              <a:rPr lang="ru-RU" b="1" u="sng" dirty="0" err="1" smtClean="0">
                <a:hlinkClick r:id="rId3"/>
              </a:rPr>
              <a:t>Андроник</a:t>
            </a:r>
            <a:r>
              <a:rPr lang="ru-RU" b="1" u="sng" dirty="0" smtClean="0">
                <a:hlinkClick r:id="rId3"/>
              </a:rPr>
              <a:t> Витальевич.</a:t>
            </a:r>
            <a:endParaRPr lang="ru-RU" dirty="0"/>
          </a:p>
        </p:txBody>
      </p:sp>
      <p:sp>
        <p:nvSpPr>
          <p:cNvPr id="3" name="Содержимое 2"/>
          <p:cNvSpPr>
            <a:spLocks noGrp="1"/>
          </p:cNvSpPr>
          <p:nvPr>
            <p:ph sz="half" idx="1"/>
          </p:nvPr>
        </p:nvSpPr>
        <p:spPr/>
        <p:txBody>
          <a:bodyPr>
            <a:normAutofit fontScale="55000" lnSpcReduction="20000"/>
          </a:bodyPr>
          <a:lstStyle/>
          <a:p>
            <a:pPr algn="ctr">
              <a:buNone/>
            </a:pPr>
            <a:r>
              <a:rPr lang="ru-RU" b="1" dirty="0" smtClean="0"/>
              <a:t>Садовников </a:t>
            </a:r>
            <a:r>
              <a:rPr lang="ru-RU" b="1" dirty="0" err="1" smtClean="0"/>
              <a:t>Андроник</a:t>
            </a:r>
            <a:r>
              <a:rPr lang="ru-RU" b="1" dirty="0" smtClean="0"/>
              <a:t> Витальевич </a:t>
            </a:r>
          </a:p>
          <a:p>
            <a:pPr algn="ctr">
              <a:buNone/>
            </a:pPr>
            <a:r>
              <a:rPr lang="ru-RU" b="1" dirty="0" smtClean="0"/>
              <a:t>(1919 – 2005).</a:t>
            </a:r>
            <a:endParaRPr lang="ru-RU" dirty="0" smtClean="0"/>
          </a:p>
          <a:p>
            <a:pPr algn="ctr">
              <a:buNone/>
            </a:pPr>
            <a:r>
              <a:rPr lang="ru-RU" dirty="0" smtClean="0"/>
              <a:t> </a:t>
            </a:r>
          </a:p>
          <a:p>
            <a:pPr algn="ctr">
              <a:buNone/>
            </a:pPr>
            <a:r>
              <a:rPr lang="ru-RU" b="1" dirty="0" smtClean="0"/>
              <a:t>Почётный гражданин г. Реж.</a:t>
            </a:r>
            <a:endParaRPr lang="ru-RU" dirty="0" smtClean="0"/>
          </a:p>
          <a:p>
            <a:pPr algn="ctr">
              <a:buNone/>
            </a:pPr>
            <a:r>
              <a:rPr lang="ru-RU" dirty="0" smtClean="0"/>
              <a:t/>
            </a:r>
            <a:br>
              <a:rPr lang="ru-RU" dirty="0" smtClean="0"/>
            </a:br>
            <a:r>
              <a:rPr lang="ru-RU" b="1" dirty="0" smtClean="0"/>
              <a:t>Решение президиума городского Совета народных депутатов от 4.07.1991г. №134, за особые заслуги в развитии города.</a:t>
            </a:r>
            <a:r>
              <a:rPr lang="ru-RU" dirty="0" smtClean="0"/>
              <a:t/>
            </a:r>
            <a:br>
              <a:rPr lang="ru-RU" dirty="0" smtClean="0"/>
            </a:br>
            <a:r>
              <a:rPr lang="ru-RU" dirty="0" smtClean="0"/>
              <a:t> </a:t>
            </a:r>
          </a:p>
          <a:p>
            <a:pPr algn="ctr">
              <a:buNone/>
            </a:pPr>
            <a:r>
              <a:rPr lang="ru-RU" dirty="0" smtClean="0"/>
              <a:t>Биография:</a:t>
            </a:r>
          </a:p>
          <a:p>
            <a:pPr algn="ctr">
              <a:buNone/>
            </a:pPr>
            <a:r>
              <a:rPr lang="ru-RU" dirty="0" err="1" smtClean="0"/>
              <a:t>Андроник</a:t>
            </a:r>
            <a:r>
              <a:rPr lang="ru-RU" dirty="0" smtClean="0"/>
              <a:t> Витальевич родился в г. Камышлове. С родителями переехал в Шадринск, где и окончил среднюю школу. Поступил в Челябинский сельскохозяйственный институт, но за год до войны перевелся в Горьковский индустриальный институт закрытого типа, потому что там готовили специалистов для оборонных предприятий.</a:t>
            </a:r>
          </a:p>
          <a:p>
            <a:endParaRPr lang="ru-RU" dirty="0"/>
          </a:p>
        </p:txBody>
      </p:sp>
      <p:pic>
        <p:nvPicPr>
          <p:cNvPr id="5" name="Содержимое 4" descr="sadovnikov_a.v..jpg"/>
          <p:cNvPicPr>
            <a:picLocks noGrp="1" noChangeAspect="1"/>
          </p:cNvPicPr>
          <p:nvPr>
            <p:ph sz="half" idx="2"/>
          </p:nvPr>
        </p:nvPicPr>
        <p:blipFill>
          <a:blip r:embed="rId4" cstate="print"/>
          <a:stretch>
            <a:fillRect/>
          </a:stretch>
        </p:blipFill>
        <p:spPr>
          <a:xfrm>
            <a:off x="4932040" y="1556792"/>
            <a:ext cx="3600400" cy="4248472"/>
          </a:xfr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467544" y="692696"/>
            <a:ext cx="8208912" cy="4801314"/>
          </a:xfrm>
          <a:prstGeom prst="rect">
            <a:avLst/>
          </a:prstGeom>
        </p:spPr>
        <p:txBody>
          <a:bodyPr wrap="square">
            <a:spAutoFit/>
          </a:bodyPr>
          <a:lstStyle/>
          <a:p>
            <a:r>
              <a:rPr lang="ru-RU" dirty="0" err="1" smtClean="0">
                <a:latin typeface="Times New Roman" pitchFamily="18" charset="0"/>
                <a:cs typeface="Times New Roman" pitchFamily="18" charset="0"/>
              </a:rPr>
              <a:t>Андроник</a:t>
            </a:r>
            <a:r>
              <a:rPr lang="ru-RU" dirty="0" smtClean="0">
                <a:latin typeface="Times New Roman" pitchFamily="18" charset="0"/>
                <a:cs typeface="Times New Roman" pitchFamily="18" charset="0"/>
              </a:rPr>
              <a:t> Витальевич Садовников связал свою судьбу с </a:t>
            </a:r>
            <a:r>
              <a:rPr lang="ru-RU" dirty="0" err="1" smtClean="0">
                <a:latin typeface="Times New Roman" pitchFamily="18" charset="0"/>
                <a:cs typeface="Times New Roman" pitchFamily="18" charset="0"/>
              </a:rPr>
              <a:t>Режом</a:t>
            </a:r>
            <a:r>
              <a:rPr lang="ru-RU" dirty="0" smtClean="0">
                <a:latin typeface="Times New Roman" pitchFamily="18" charset="0"/>
                <a:cs typeface="Times New Roman" pitchFamily="18" charset="0"/>
              </a:rPr>
              <a:t> в военном 1943 году. Он, выпускник горьковского института, который готовил кадры для военной промышленности, был направлен на так называемый «номерной» завод №225. В целях секретности все предприятия того времени имели свой номер или почтовый ящик. Продукция </a:t>
            </a:r>
            <a:r>
              <a:rPr lang="ru-RU" dirty="0" err="1" smtClean="0">
                <a:latin typeface="Times New Roman" pitchFamily="18" charset="0"/>
                <a:cs typeface="Times New Roman" pitchFamily="18" charset="0"/>
              </a:rPr>
              <a:t>режевского</a:t>
            </a:r>
            <a:r>
              <a:rPr lang="ru-RU" dirty="0" smtClean="0">
                <a:latin typeface="Times New Roman" pitchFamily="18" charset="0"/>
                <a:cs typeface="Times New Roman" pitchFamily="18" charset="0"/>
              </a:rPr>
              <a:t> завода была столь нужна фронту, что молодых специалистов освобождали от воинской обязанности, даже не призывали на службу, когда началась война. Но здесь, на заводе, бывало и тяжелее, чем на войне. Разница лишь в том, что не было смертей от выстрелов. Самые главные желания того времени: всегда хотелось выспаться и поесть до отвала. Около года </a:t>
            </a:r>
            <a:r>
              <a:rPr lang="ru-RU" dirty="0" err="1" smtClean="0">
                <a:latin typeface="Times New Roman" pitchFamily="18" charset="0"/>
                <a:cs typeface="Times New Roman" pitchFamily="18" charset="0"/>
              </a:rPr>
              <a:t>Андроник</a:t>
            </a:r>
            <a:r>
              <a:rPr lang="ru-RU" dirty="0" smtClean="0">
                <a:latin typeface="Times New Roman" pitchFamily="18" charset="0"/>
                <a:cs typeface="Times New Roman" pitchFamily="18" charset="0"/>
              </a:rPr>
              <a:t> Витальевич проработал мастером в кузнечном цехе, затем его назначили начальником отдела техники безопасности. Четыре года он работал там. Инструктировал рабочих, писал инструкции на все виды работ, требовал их исполнения.</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В мае 1959 года группа ведущих специалистов выехала в Москву для ознакомления с новыми видами продукции для завода. Среди них был и Садовников </a:t>
            </a:r>
            <a:r>
              <a:rPr lang="ru-RU" dirty="0" err="1" smtClean="0">
                <a:latin typeface="Times New Roman" pitchFamily="18" charset="0"/>
                <a:cs typeface="Times New Roman" pitchFamily="18" charset="0"/>
              </a:rPr>
              <a:t>Андроник</a:t>
            </a:r>
            <a:r>
              <a:rPr lang="ru-RU" dirty="0" smtClean="0">
                <a:latin typeface="Times New Roman" pitchFamily="18" charset="0"/>
                <a:cs typeface="Times New Roman" pitchFamily="18" charset="0"/>
              </a:rPr>
              <a:t> Витальевич. </a:t>
            </a:r>
            <a:endParaRPr lang="ru-RU"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683568" y="332656"/>
            <a:ext cx="7776864" cy="4524315"/>
          </a:xfrm>
          <a:prstGeom prst="rect">
            <a:avLst/>
          </a:prstGeom>
        </p:spPr>
        <p:txBody>
          <a:bodyPr wrap="square">
            <a:spAutoFit/>
          </a:bodyPr>
          <a:lstStyle/>
          <a:p>
            <a:r>
              <a:rPr lang="ru-RU" dirty="0" smtClean="0">
                <a:latin typeface="Times New Roman" pitchFamily="18" charset="0"/>
                <a:cs typeface="Times New Roman" pitchFamily="18" charset="0"/>
              </a:rPr>
              <a:t>1970 год стал первым годом выпуска столовых приборов, покрытых серебром. Эта работа легла на коллектив цеха .№ 4 как самый стабильный и надёжный, да и начальник цеха опытный и ответственный человек. Но эта красивая продукция требовала такого напряжения, такой самоотдачи от </a:t>
            </a:r>
            <a:r>
              <a:rPr lang="ru-RU" dirty="0" err="1" smtClean="0">
                <a:latin typeface="Times New Roman" pitchFamily="18" charset="0"/>
                <a:cs typeface="Times New Roman" pitchFamily="18" charset="0"/>
              </a:rPr>
              <a:t>Андроника</a:t>
            </a:r>
            <a:r>
              <a:rPr lang="ru-RU" dirty="0" smtClean="0">
                <a:latin typeface="Times New Roman" pitchFamily="18" charset="0"/>
                <a:cs typeface="Times New Roman" pitchFamily="18" charset="0"/>
              </a:rPr>
              <a:t> Витальевича, что только его команда, постоянно работавшая с ним рядом, знала, чего стоило это ему. Хорошо, что это были люди проверенные и ответственные. Освоение шло со своими проблемами и трудностями. На </a:t>
            </a:r>
            <a:r>
              <a:rPr lang="ru-RU" dirty="0" err="1" smtClean="0">
                <a:latin typeface="Times New Roman" pitchFamily="18" charset="0"/>
                <a:cs typeface="Times New Roman" pitchFamily="18" charset="0"/>
              </a:rPr>
              <a:t>галь¬ванике</a:t>
            </a:r>
            <a:r>
              <a:rPr lang="ru-RU" dirty="0" smtClean="0">
                <a:latin typeface="Times New Roman" pitchFamily="18" charset="0"/>
                <a:cs typeface="Times New Roman" pitchFamily="18" charset="0"/>
              </a:rPr>
              <a:t> к лужению, </a:t>
            </a:r>
            <a:r>
              <a:rPr lang="ru-RU" dirty="0" err="1" smtClean="0">
                <a:latin typeface="Times New Roman" pitchFamily="18" charset="0"/>
                <a:cs typeface="Times New Roman" pitchFamily="18" charset="0"/>
              </a:rPr>
              <a:t>фосфатированию</a:t>
            </a:r>
            <a:r>
              <a:rPr lang="ru-RU" dirty="0" smtClean="0">
                <a:latin typeface="Times New Roman" pitchFamily="18" charset="0"/>
                <a:cs typeface="Times New Roman" pitchFamily="18" charset="0"/>
              </a:rPr>
              <a:t>, анодированию и </a:t>
            </a:r>
            <a:r>
              <a:rPr lang="ru-RU" dirty="0" err="1" smtClean="0">
                <a:latin typeface="Times New Roman" pitchFamily="18" charset="0"/>
                <a:cs typeface="Times New Roman" pitchFamily="18" charset="0"/>
              </a:rPr>
              <a:t>цинкованию</a:t>
            </a:r>
            <a:r>
              <a:rPr lang="ru-RU" dirty="0" smtClean="0">
                <a:latin typeface="Times New Roman" pitchFamily="18" charset="0"/>
                <a:cs typeface="Times New Roman" pitchFamily="18" charset="0"/>
              </a:rPr>
              <a:t> добавилось серебрение, а цеховая станция нейтрализации гальванических стоков с возросшими объемами не справлялась и, естественно, были выбросы </a:t>
            </a:r>
            <a:r>
              <a:rPr lang="ru-RU" dirty="0" err="1" smtClean="0">
                <a:latin typeface="Times New Roman" pitchFamily="18" charset="0"/>
                <a:cs typeface="Times New Roman" pitchFamily="18" charset="0"/>
              </a:rPr>
              <a:t>недоочищенных</a:t>
            </a:r>
            <a:r>
              <a:rPr lang="ru-RU" dirty="0" smtClean="0">
                <a:latin typeface="Times New Roman" pitchFamily="18" charset="0"/>
                <a:cs typeface="Times New Roman" pitchFamily="18" charset="0"/>
              </a:rPr>
              <a:t> стоков в реку Реж.</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За свой труд он награжден орденом Трудового Красного Знамени, медалью "За доблестный труд в годы Великой Отечественной войны 1941-45 г.г." и другими медалями, занесен в Книгу почета завода. Решением министерства награжден знаком "Отличник соцсоревнования".</a:t>
            </a:r>
            <a:endParaRPr lang="ru-RU"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smtClean="0">
                <a:hlinkClick r:id="rId3"/>
              </a:rPr>
              <a:t>Серков Евгений Михайлович.</a:t>
            </a:r>
            <a:endParaRPr lang="ru-RU" dirty="0"/>
          </a:p>
        </p:txBody>
      </p:sp>
      <p:pic>
        <p:nvPicPr>
          <p:cNvPr id="5" name="Содержимое 4" descr="serkov_e.m..jpg"/>
          <p:cNvPicPr>
            <a:picLocks noGrp="1" noChangeAspect="1"/>
          </p:cNvPicPr>
          <p:nvPr>
            <p:ph sz="half" idx="1"/>
          </p:nvPr>
        </p:nvPicPr>
        <p:blipFill>
          <a:blip r:embed="rId4" cstate="print"/>
          <a:stretch>
            <a:fillRect/>
          </a:stretch>
        </p:blipFill>
        <p:spPr>
          <a:xfrm>
            <a:off x="467544" y="1628800"/>
            <a:ext cx="3888432" cy="4680520"/>
          </a:xfrm>
        </p:spPr>
      </p:pic>
      <p:sp>
        <p:nvSpPr>
          <p:cNvPr id="4" name="Содержимое 3"/>
          <p:cNvSpPr>
            <a:spLocks noGrp="1"/>
          </p:cNvSpPr>
          <p:nvPr>
            <p:ph sz="half" idx="2"/>
          </p:nvPr>
        </p:nvSpPr>
        <p:spPr/>
        <p:txBody>
          <a:bodyPr>
            <a:normAutofit fontScale="55000" lnSpcReduction="20000"/>
          </a:bodyPr>
          <a:lstStyle/>
          <a:p>
            <a:pPr algn="ctr">
              <a:buNone/>
            </a:pPr>
            <a:r>
              <a:rPr lang="ru-RU" b="1" dirty="0" smtClean="0"/>
              <a:t>Серков Евгений Михайлович </a:t>
            </a:r>
          </a:p>
          <a:p>
            <a:pPr algn="ctr">
              <a:buNone/>
            </a:pPr>
            <a:r>
              <a:rPr lang="ru-RU" b="1" dirty="0" smtClean="0"/>
              <a:t>(1933-17.08.2015)</a:t>
            </a:r>
            <a:endParaRPr lang="ru-RU" dirty="0" smtClean="0"/>
          </a:p>
          <a:p>
            <a:pPr algn="ctr">
              <a:buNone/>
            </a:pPr>
            <a:r>
              <a:rPr lang="ru-RU" dirty="0" smtClean="0"/>
              <a:t> </a:t>
            </a:r>
          </a:p>
          <a:p>
            <a:pPr algn="ctr">
              <a:buNone/>
            </a:pPr>
            <a:r>
              <a:rPr lang="ru-RU" b="1" dirty="0" smtClean="0"/>
              <a:t>Почётный гражданин г. Реж.</a:t>
            </a:r>
            <a:endParaRPr lang="ru-RU" dirty="0" smtClean="0"/>
          </a:p>
          <a:p>
            <a:pPr algn="ctr">
              <a:buNone/>
            </a:pPr>
            <a:r>
              <a:rPr lang="ru-RU" dirty="0" smtClean="0"/>
              <a:t/>
            </a:r>
            <a:br>
              <a:rPr lang="ru-RU" dirty="0" smtClean="0"/>
            </a:br>
            <a:r>
              <a:rPr lang="ru-RU" b="1" dirty="0" smtClean="0"/>
              <a:t>Решение </a:t>
            </a:r>
            <a:r>
              <a:rPr lang="ru-RU" b="1" dirty="0" err="1" smtClean="0"/>
              <a:t>Режевской</a:t>
            </a:r>
            <a:r>
              <a:rPr lang="ru-RU" b="1" dirty="0" smtClean="0"/>
              <a:t> Думы от 19.06.1996 г. № 11, за особые заслуги в развитии социальной сферы г. Режа, большой вклад в укрепление сельского хозяйства </a:t>
            </a:r>
            <a:r>
              <a:rPr lang="ru-RU" b="1" dirty="0" err="1" smtClean="0"/>
              <a:t>Режевского</a:t>
            </a:r>
            <a:r>
              <a:rPr lang="ru-RU" b="1" dirty="0" smtClean="0"/>
              <a:t> района.</a:t>
            </a:r>
            <a:endParaRPr lang="ru-RU" dirty="0" smtClean="0"/>
          </a:p>
          <a:p>
            <a:pPr algn="ctr">
              <a:buNone/>
            </a:pPr>
            <a:r>
              <a:rPr lang="ru-RU" dirty="0" smtClean="0"/>
              <a:t> </a:t>
            </a:r>
          </a:p>
          <a:p>
            <a:pPr algn="ctr">
              <a:buNone/>
            </a:pPr>
            <a:r>
              <a:rPr lang="ru-RU" dirty="0" smtClean="0"/>
              <a:t>Биография:</a:t>
            </a:r>
          </a:p>
          <a:p>
            <a:pPr algn="ctr">
              <a:buNone/>
            </a:pPr>
            <a:r>
              <a:rPr lang="ru-RU" dirty="0" smtClean="0"/>
              <a:t>Евгений Михайлович Серков родился 25 октября 1933 года в </a:t>
            </a:r>
            <a:r>
              <a:rPr lang="ru-RU" dirty="0" err="1" smtClean="0"/>
              <a:t>Байкаловском</a:t>
            </a:r>
            <a:r>
              <a:rPr lang="ru-RU" dirty="0" smtClean="0"/>
              <a:t> районе Свердловской области. В город Реж приехал в августе 1956 года после окончания Свердловского сельскохозяйственного института по распределению в училище механизации и стал преподавателем </a:t>
            </a:r>
            <a:r>
              <a:rPr lang="ru-RU" dirty="0" err="1" smtClean="0"/>
              <a:t>спецдисциплин</a:t>
            </a:r>
            <a:r>
              <a:rPr lang="ru-RU" dirty="0" smtClean="0"/>
              <a:t> в этом училище. (Инженер - механик – его профессия).</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screen10.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95536" y="692696"/>
            <a:ext cx="8229600" cy="4525963"/>
          </a:xfrm>
        </p:spPr>
        <p:txBody>
          <a:bodyPr>
            <a:normAutofit fontScale="85000" lnSpcReduction="10000"/>
          </a:bodyPr>
          <a:lstStyle/>
          <a:p>
            <a:pPr>
              <a:buNone/>
            </a:pPr>
            <a:r>
              <a:rPr lang="ru-RU" sz="3900" dirty="0" smtClean="0">
                <a:latin typeface="Times New Roman" pitchFamily="18" charset="0"/>
                <a:cs typeface="Times New Roman" pitchFamily="18" charset="0"/>
              </a:rPr>
              <a:t>Он принимал активное участие в развитии сельского хозяйства и местной промышленности района. Старейший коммунист в городе, персональный пенсионер союзного значения Василий </a:t>
            </a:r>
            <a:r>
              <a:rPr lang="ru-RU" sz="3900" dirty="0" err="1" smtClean="0">
                <a:latin typeface="Times New Roman" pitchFamily="18" charset="0"/>
                <a:cs typeface="Times New Roman" pitchFamily="18" charset="0"/>
              </a:rPr>
              <a:t>Емельянович</a:t>
            </a:r>
            <a:r>
              <a:rPr lang="ru-RU" sz="3900" dirty="0" smtClean="0">
                <a:latin typeface="Times New Roman" pitchFamily="18" charset="0"/>
                <a:cs typeface="Times New Roman" pitchFamily="18" charset="0"/>
              </a:rPr>
              <a:t> активно участвовал в общественной жизни города и района. </a:t>
            </a:r>
          </a:p>
          <a:p>
            <a:pPr>
              <a:buNone/>
            </a:pPr>
            <a:r>
              <a:rPr lang="ru-RU" sz="3900" dirty="0" smtClean="0">
                <a:latin typeface="Times New Roman" pitchFamily="18" charset="0"/>
                <a:cs typeface="Times New Roman" pitchFamily="18" charset="0"/>
              </a:rPr>
              <a:t>За достигнутые успехи Алферьев В. Е. имеет правительственные награды.  </a:t>
            </a:r>
          </a:p>
          <a:p>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539552" y="620688"/>
            <a:ext cx="7992888" cy="5632311"/>
          </a:xfrm>
          <a:prstGeom prst="rect">
            <a:avLst/>
          </a:prstGeom>
        </p:spPr>
        <p:txBody>
          <a:bodyPr wrap="square">
            <a:spAutoFit/>
          </a:bodyPr>
          <a:lstStyle/>
          <a:p>
            <a:r>
              <a:rPr lang="ru-RU" dirty="0" smtClean="0">
                <a:latin typeface="Times New Roman" pitchFamily="18" charset="0"/>
                <a:cs typeface="Times New Roman" pitchFamily="18" charset="0"/>
              </a:rPr>
              <a:t>Три года увлечённо работал Евгений Михайлович в училище механизации…. Судьбоносной стала для него и встреча с А. Л. </a:t>
            </a:r>
            <a:r>
              <a:rPr lang="ru-RU" dirty="0" err="1" smtClean="0">
                <a:latin typeface="Times New Roman" pitchFamily="18" charset="0"/>
                <a:cs typeface="Times New Roman" pitchFamily="18" charset="0"/>
              </a:rPr>
              <a:t>Петелиным</a:t>
            </a:r>
            <a:r>
              <a:rPr lang="ru-RU" dirty="0" smtClean="0">
                <a:latin typeface="Times New Roman" pitchFamily="18" charset="0"/>
                <a:cs typeface="Times New Roman" pitchFamily="18" charset="0"/>
              </a:rPr>
              <a:t>, который предопределил ему путь: первый секретарь </a:t>
            </a:r>
            <a:r>
              <a:rPr lang="ru-RU" dirty="0" err="1" smtClean="0">
                <a:latin typeface="Times New Roman" pitchFamily="18" charset="0"/>
                <a:cs typeface="Times New Roman" pitchFamily="18" charset="0"/>
              </a:rPr>
              <a:t>Режевского</a:t>
            </a:r>
            <a:r>
              <a:rPr lang="ru-RU" dirty="0" smtClean="0">
                <a:latin typeface="Times New Roman" pitchFamily="18" charset="0"/>
                <a:cs typeface="Times New Roman" pitchFamily="18" charset="0"/>
              </a:rPr>
              <a:t> райкома комсомола, главный инженер, директор совхоза «Глинский», второй секретарь </a:t>
            </a:r>
            <a:r>
              <a:rPr lang="ru-RU" dirty="0" err="1" smtClean="0">
                <a:latin typeface="Times New Roman" pitchFamily="18" charset="0"/>
                <a:cs typeface="Times New Roman" pitchFamily="18" charset="0"/>
              </a:rPr>
              <a:t>Режевского</a:t>
            </a:r>
            <a:r>
              <a:rPr lang="ru-RU" dirty="0" smtClean="0">
                <a:latin typeface="Times New Roman" pitchFamily="18" charset="0"/>
                <a:cs typeface="Times New Roman" pitchFamily="18" charset="0"/>
              </a:rPr>
              <a:t> горкома партии, председатель </a:t>
            </a:r>
            <a:r>
              <a:rPr lang="ru-RU" dirty="0" err="1" smtClean="0">
                <a:latin typeface="Times New Roman" pitchFamily="18" charset="0"/>
                <a:cs typeface="Times New Roman" pitchFamily="18" charset="0"/>
              </a:rPr>
              <a:t>Режевского</a:t>
            </a:r>
            <a:r>
              <a:rPr lang="ru-RU" dirty="0" smtClean="0">
                <a:latin typeface="Times New Roman" pitchFamily="18" charset="0"/>
                <a:cs typeface="Times New Roman" pitchFamily="18" charset="0"/>
              </a:rPr>
              <a:t> горисполкома, генеральный директор производственного объединения – фирмы «</a:t>
            </a:r>
            <a:r>
              <a:rPr lang="ru-RU" dirty="0" err="1" smtClean="0">
                <a:latin typeface="Times New Roman" pitchFamily="18" charset="0"/>
                <a:cs typeface="Times New Roman" pitchFamily="18" charset="0"/>
              </a:rPr>
              <a:t>Режевская</a:t>
            </a:r>
            <a:r>
              <a:rPr lang="ru-RU" dirty="0" smtClean="0">
                <a:latin typeface="Times New Roman" pitchFamily="18" charset="0"/>
                <a:cs typeface="Times New Roman" pitchFamily="18" charset="0"/>
              </a:rPr>
              <a:t>».</a:t>
            </a:r>
          </a:p>
          <a:p>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13 декабря 1975 года Е. М. Серков принял город…. Пленумы горкома, сессии городского совета - вот где рабочий класс Режа обсуждал и принимал решения жизни города – своей жизни… Депутатов в городском совете было 160 человек, из них 20% были руководители, а 128 человек – это труженики, лучшие представители трудового Режа.</a:t>
            </a:r>
          </a:p>
          <a:p>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В это время строится </a:t>
            </a:r>
            <a:r>
              <a:rPr lang="ru-RU" dirty="0" err="1" smtClean="0">
                <a:latin typeface="Times New Roman" pitchFamily="18" charset="0"/>
                <a:cs typeface="Times New Roman" pitchFamily="18" charset="0"/>
              </a:rPr>
              <a:t>Липовский</a:t>
            </a:r>
            <a:r>
              <a:rPr lang="ru-RU" dirty="0" smtClean="0">
                <a:latin typeface="Times New Roman" pitchFamily="18" charset="0"/>
                <a:cs typeface="Times New Roman" pitchFamily="18" charset="0"/>
              </a:rPr>
              <a:t> водовод, городские очистные, база мелиорации и другие жизненно важные объекты. Пятнадцать лет напряжённого труда для города, села, </a:t>
            </a:r>
            <a:r>
              <a:rPr lang="ru-RU" dirty="0" err="1" smtClean="0">
                <a:latin typeface="Times New Roman" pitchFamily="18" charset="0"/>
                <a:cs typeface="Times New Roman" pitchFamily="18" charset="0"/>
              </a:rPr>
              <a:t>режевлян</a:t>
            </a:r>
            <a:r>
              <a:rPr lang="ru-RU" dirty="0" smtClean="0">
                <a:latin typeface="Times New Roman" pitchFamily="18" charset="0"/>
                <a:cs typeface="Times New Roman" pitchFamily="18" charset="0"/>
              </a:rPr>
              <a:t> - и ордена и медали за этот труд. Серков спешил делать добро, очень спешил, как спешат </a:t>
            </a:r>
            <a:r>
              <a:rPr lang="ru-RU" dirty="0" err="1" smtClean="0">
                <a:latin typeface="Times New Roman" pitchFamily="18" charset="0"/>
                <a:cs typeface="Times New Roman" pitchFamily="18" charset="0"/>
              </a:rPr>
              <a:t>пе¬ред</a:t>
            </a:r>
            <a:r>
              <a:rPr lang="ru-RU" dirty="0" smtClean="0">
                <a:latin typeface="Times New Roman" pitchFamily="18" charset="0"/>
                <a:cs typeface="Times New Roman" pitchFamily="18" charset="0"/>
              </a:rPr>
              <a:t> грозой на уборке сена. Пришла безработица, не стало у людей, как оказалось теперь, любимой работы, устойчивой заработной платы, бесплатной медицины и образования, получения бесплатного жилья, мест в детских садах и др.</a:t>
            </a:r>
            <a:endParaRPr lang="ru-RU"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539552" y="764704"/>
            <a:ext cx="8136904" cy="3693319"/>
          </a:xfrm>
          <a:prstGeom prst="rect">
            <a:avLst/>
          </a:prstGeom>
        </p:spPr>
        <p:txBody>
          <a:bodyPr wrap="square">
            <a:spAutoFit/>
          </a:bodyPr>
          <a:lstStyle/>
          <a:p>
            <a:r>
              <a:rPr lang="ru-RU" dirty="0" smtClean="0">
                <a:latin typeface="Times New Roman" pitchFamily="18" charset="0"/>
                <a:cs typeface="Times New Roman" pitchFamily="18" charset="0"/>
              </a:rPr>
              <a:t>В 1980 году в Реже впервые был проведён день города. Этот праздник был гимном человеку труда, где вручались награды лучшим из лучших, где блистали лучшие коллективы художественной самодеятельности, к этому дню стремились сдать пусковые объекты, готовились трудовые подарки.</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За особые заслуги в развитии города в этом же году впервые были присвоены звания «Почётный гражданин города Реж» </a:t>
            </a:r>
            <a:r>
              <a:rPr lang="ru-RU" dirty="0" err="1" smtClean="0">
                <a:latin typeface="Times New Roman" pitchFamily="18" charset="0"/>
                <a:cs typeface="Times New Roman" pitchFamily="18" charset="0"/>
              </a:rPr>
              <a:t>Петелину</a:t>
            </a:r>
            <a:r>
              <a:rPr lang="ru-RU" dirty="0" smtClean="0">
                <a:latin typeface="Times New Roman" pitchFamily="18" charset="0"/>
                <a:cs typeface="Times New Roman" pitchFamily="18" charset="0"/>
              </a:rPr>
              <a:t> А. Л., Алферьеву В. Е., </a:t>
            </a:r>
            <a:r>
              <a:rPr lang="ru-RU" dirty="0" err="1" smtClean="0">
                <a:latin typeface="Times New Roman" pitchFamily="18" charset="0"/>
                <a:cs typeface="Times New Roman" pitchFamily="18" charset="0"/>
              </a:rPr>
              <a:t>Чушеву</a:t>
            </a:r>
            <a:r>
              <a:rPr lang="ru-RU" dirty="0" smtClean="0">
                <a:latin typeface="Times New Roman" pitchFamily="18" charset="0"/>
                <a:cs typeface="Times New Roman" pitchFamily="18" charset="0"/>
              </a:rPr>
              <a:t> Ф. А., </a:t>
            </a:r>
            <a:r>
              <a:rPr lang="ru-RU" dirty="0" err="1" smtClean="0">
                <a:latin typeface="Times New Roman" pitchFamily="18" charset="0"/>
                <a:cs typeface="Times New Roman" pitchFamily="18" charset="0"/>
              </a:rPr>
              <a:t>Барахнину</a:t>
            </a:r>
            <a:r>
              <a:rPr lang="ru-RU" dirty="0" smtClean="0">
                <a:latin typeface="Times New Roman" pitchFamily="18" charset="0"/>
                <a:cs typeface="Times New Roman" pitchFamily="18" charset="0"/>
              </a:rPr>
              <a:t> И. А.</a:t>
            </a:r>
          </a:p>
          <a:p>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Дальнейшая судьба Евгения Михайловича связана с селом </a:t>
            </a:r>
            <a:r>
              <a:rPr lang="ru-RU" dirty="0" err="1" smtClean="0">
                <a:latin typeface="Times New Roman" pitchFamily="18" charset="0"/>
                <a:cs typeface="Times New Roman" pitchFamily="18" charset="0"/>
              </a:rPr>
              <a:t>Останино</a:t>
            </a:r>
            <a:r>
              <a:rPr lang="ru-RU" dirty="0" smtClean="0">
                <a:latin typeface="Times New Roman" pitchFamily="18" charset="0"/>
                <a:cs typeface="Times New Roman" pitchFamily="18" charset="0"/>
              </a:rPr>
              <a:t>. Директор совхоза до апреля 1998 года, когда он вышел на давно заслуженный отдых. Трудовой путь Евгения Михайловича – 42 года. За свой труд награждён двумя орденами «Знак почёта», двумя орденами «Трудового Красного Знамени», медалью «Ветеран труда».</a:t>
            </a:r>
            <a:endParaRPr lang="ru-RU"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u="sng" dirty="0" err="1" smtClean="0">
                <a:hlinkClick r:id="rId3"/>
              </a:rPr>
              <a:t>Старов</a:t>
            </a:r>
            <a:r>
              <a:rPr lang="ru-RU" b="1" u="sng" dirty="0" smtClean="0">
                <a:hlinkClick r:id="rId3"/>
              </a:rPr>
              <a:t> Александр Петрович.</a:t>
            </a:r>
            <a:r>
              <a:rPr lang="ru-RU" b="1" dirty="0" smtClean="0"/>
              <a:t/>
            </a:r>
            <a:br>
              <a:rPr lang="ru-RU" b="1" dirty="0" smtClean="0"/>
            </a:br>
            <a:endParaRPr lang="ru-RU" dirty="0"/>
          </a:p>
        </p:txBody>
      </p:sp>
      <p:sp>
        <p:nvSpPr>
          <p:cNvPr id="3" name="Содержимое 2"/>
          <p:cNvSpPr>
            <a:spLocks noGrp="1"/>
          </p:cNvSpPr>
          <p:nvPr>
            <p:ph sz="half" idx="1"/>
          </p:nvPr>
        </p:nvSpPr>
        <p:spPr/>
        <p:txBody>
          <a:bodyPr>
            <a:normAutofit fontScale="40000" lnSpcReduction="20000"/>
          </a:bodyPr>
          <a:lstStyle/>
          <a:p>
            <a:pPr algn="ctr">
              <a:buNone/>
            </a:pPr>
            <a:r>
              <a:rPr lang="ru-RU" sz="3400" b="1" dirty="0" err="1" smtClean="0"/>
              <a:t>Старов</a:t>
            </a:r>
            <a:r>
              <a:rPr lang="ru-RU" sz="3400" b="1" dirty="0" smtClean="0"/>
              <a:t> Александр Петрович</a:t>
            </a:r>
          </a:p>
          <a:p>
            <a:pPr algn="ctr">
              <a:buNone/>
            </a:pPr>
            <a:r>
              <a:rPr lang="ru-RU" sz="3400" b="1" dirty="0" smtClean="0"/>
              <a:t> (год рождения 1931).</a:t>
            </a:r>
            <a:endParaRPr lang="ru-RU" sz="3400" dirty="0" smtClean="0"/>
          </a:p>
          <a:p>
            <a:pPr algn="ctr">
              <a:buNone/>
            </a:pPr>
            <a:r>
              <a:rPr lang="ru-RU" sz="3400" dirty="0" smtClean="0"/>
              <a:t> </a:t>
            </a:r>
          </a:p>
          <a:p>
            <a:pPr algn="ctr">
              <a:buNone/>
            </a:pPr>
            <a:r>
              <a:rPr lang="ru-RU" sz="3400" b="1" dirty="0" smtClean="0"/>
              <a:t>Почётный гражданин г. Реж.</a:t>
            </a:r>
            <a:endParaRPr lang="ru-RU" sz="3400" dirty="0" smtClean="0"/>
          </a:p>
          <a:p>
            <a:pPr algn="ctr">
              <a:buNone/>
            </a:pPr>
            <a:r>
              <a:rPr lang="ru-RU" sz="3400" dirty="0" smtClean="0"/>
              <a:t/>
            </a:r>
            <a:br>
              <a:rPr lang="ru-RU" sz="3400" dirty="0" smtClean="0"/>
            </a:br>
            <a:r>
              <a:rPr lang="ru-RU" sz="3400" b="1" dirty="0" smtClean="0"/>
              <a:t>Решение </a:t>
            </a:r>
            <a:r>
              <a:rPr lang="ru-RU" sz="3400" b="1" dirty="0" err="1" smtClean="0"/>
              <a:t>Режевской</a:t>
            </a:r>
            <a:r>
              <a:rPr lang="ru-RU" sz="3400" b="1" dirty="0" smtClean="0"/>
              <a:t> Думы от 21.06.1995 г. № 7, за особые заслуги перед городом в области образования, большую краеведческую работу.</a:t>
            </a:r>
            <a:endParaRPr lang="ru-RU" sz="3400" dirty="0" smtClean="0"/>
          </a:p>
          <a:p>
            <a:pPr algn="ctr">
              <a:buNone/>
            </a:pPr>
            <a:r>
              <a:rPr lang="ru-RU" sz="3400" dirty="0" smtClean="0"/>
              <a:t> </a:t>
            </a:r>
          </a:p>
          <a:p>
            <a:pPr algn="ctr">
              <a:buNone/>
            </a:pPr>
            <a:r>
              <a:rPr lang="ru-RU" sz="3400" dirty="0" smtClean="0"/>
              <a:t>Биография:</a:t>
            </a:r>
          </a:p>
          <a:p>
            <a:pPr algn="ctr">
              <a:buNone/>
            </a:pPr>
            <a:r>
              <a:rPr lang="ru-RU" sz="3400" dirty="0" smtClean="0"/>
              <a:t>Нелёгкой была дорога Александра Петровича </a:t>
            </a:r>
            <a:r>
              <a:rPr lang="ru-RU" sz="3400" dirty="0" err="1" smtClean="0"/>
              <a:t>Старова</a:t>
            </a:r>
            <a:r>
              <a:rPr lang="ru-RU" sz="3400" dirty="0" smtClean="0"/>
              <a:t>. И началась она с села Елшанка </a:t>
            </a:r>
            <a:r>
              <a:rPr lang="ru-RU" sz="3400" dirty="0" err="1" smtClean="0"/>
              <a:t>Хвалынского</a:t>
            </a:r>
            <a:r>
              <a:rPr lang="ru-RU" sz="3400" dirty="0" smtClean="0"/>
              <a:t> района Саратовской области, с Поволжья. Родился он в 1931 году в потомственной крестьянской семье. Раннее детство Александра Петровича пришлось на голодные годы. Александр Петрович, закончив школу тоже в год страшного голода, вызванного сильнейшей в 1946 г. засухой в Поволжье, вслед за братом Василием поступил в </a:t>
            </a:r>
            <a:r>
              <a:rPr lang="ru-RU" sz="3400" dirty="0" err="1" smtClean="0"/>
              <a:t>Хвалынское</a:t>
            </a:r>
            <a:r>
              <a:rPr lang="ru-RU" sz="3400" dirty="0" smtClean="0"/>
              <a:t> педучилище.</a:t>
            </a:r>
          </a:p>
          <a:p>
            <a:endParaRPr lang="ru-RU" dirty="0"/>
          </a:p>
        </p:txBody>
      </p:sp>
      <p:pic>
        <p:nvPicPr>
          <p:cNvPr id="5" name="Содержимое 4" descr="starov_a.p..jpg"/>
          <p:cNvPicPr>
            <a:picLocks noGrp="1" noChangeAspect="1"/>
          </p:cNvPicPr>
          <p:nvPr>
            <p:ph sz="half" idx="2"/>
          </p:nvPr>
        </p:nvPicPr>
        <p:blipFill>
          <a:blip r:embed="rId4" cstate="print"/>
          <a:stretch>
            <a:fillRect/>
          </a:stretch>
        </p:blipFill>
        <p:spPr>
          <a:xfrm>
            <a:off x="4932040" y="1484784"/>
            <a:ext cx="3600400" cy="4320480"/>
          </a:xfr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539552" y="764704"/>
            <a:ext cx="7848872" cy="4524315"/>
          </a:xfrm>
          <a:prstGeom prst="rect">
            <a:avLst/>
          </a:prstGeom>
        </p:spPr>
        <p:txBody>
          <a:bodyPr wrap="square">
            <a:spAutoFit/>
          </a:bodyPr>
          <a:lstStyle/>
          <a:p>
            <a:r>
              <a:rPr lang="ru-RU" dirty="0" smtClean="0">
                <a:latin typeface="Times New Roman" pitchFamily="18" charset="0"/>
                <a:cs typeface="Times New Roman" pitchFamily="18" charset="0"/>
              </a:rPr>
              <a:t>Василий после училища поступил в Саратовский педагогический институт. Туда же через 2 года на исторический факультет был принят и Александр. Василия Петровича распределили в Реж преподавателем истории в школу № 1. А через два года по распределению Министерства в школу №1 прибыл молодой специалист с красным дипломом, преподаватель истории Александр Петрович </a:t>
            </a:r>
            <a:r>
              <a:rPr lang="ru-RU" dirty="0" err="1" smtClean="0">
                <a:latin typeface="Times New Roman" pitchFamily="18" charset="0"/>
                <a:cs typeface="Times New Roman" pitchFamily="18" charset="0"/>
              </a:rPr>
              <a:t>Старов</a:t>
            </a:r>
            <a:r>
              <a:rPr lang="ru-RU" dirty="0" smtClean="0">
                <a:latin typeface="Times New Roman" pitchFamily="18" charset="0"/>
                <a:cs typeface="Times New Roman" pitchFamily="18" charset="0"/>
              </a:rPr>
              <a:t>.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Это был 1954 год. Ребята почувствовали сразу, что новый учитель - фанатик истории. На первое место он поставил образность, эмоциональность, яркость в изложении исторического материала. Второе направление в его преподавании - видеть историю в </a:t>
            </a:r>
            <a:r>
              <a:rPr lang="ru-RU" dirty="0" err="1" smtClean="0">
                <a:latin typeface="Times New Roman" pitchFamily="18" charset="0"/>
                <a:cs typeface="Times New Roman" pitchFamily="18" charset="0"/>
              </a:rPr>
              <a:t>люд¬ских</a:t>
            </a:r>
            <a:r>
              <a:rPr lang="ru-RU" dirty="0" smtClean="0">
                <a:latin typeface="Times New Roman" pitchFamily="18" charset="0"/>
                <a:cs typeface="Times New Roman" pitchFamily="18" charset="0"/>
              </a:rPr>
              <a:t> судьбах, поэтому образно рисовал к каждому уроку портреты исторических деятелей. Каждое лето уходил с ребятами в походы. Они побывали во всех сёлах района, встречались со старожилами, записывали их </a:t>
            </a:r>
            <a:r>
              <a:rPr lang="ru-RU" dirty="0" err="1" smtClean="0">
                <a:latin typeface="Times New Roman" pitchFamily="18" charset="0"/>
                <a:cs typeface="Times New Roman" pitchFamily="18" charset="0"/>
              </a:rPr>
              <a:t>вос¬поминания</a:t>
            </a:r>
            <a:r>
              <a:rPr lang="ru-RU" dirty="0" smtClean="0">
                <a:latin typeface="Times New Roman" pitchFamily="18" charset="0"/>
                <a:cs typeface="Times New Roman" pitchFamily="18" charset="0"/>
              </a:rPr>
              <a:t>.</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От желания видеть историю в людских судьбах, появилась мечта создать при школе музей.</a:t>
            </a:r>
            <a:endParaRPr lang="ru-RU"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683568" y="476672"/>
            <a:ext cx="7920880" cy="5078313"/>
          </a:xfrm>
          <a:prstGeom prst="rect">
            <a:avLst/>
          </a:prstGeom>
        </p:spPr>
        <p:txBody>
          <a:bodyPr wrap="square">
            <a:spAutoFit/>
          </a:bodyPr>
          <a:lstStyle/>
          <a:p>
            <a:r>
              <a:rPr lang="ru-RU" dirty="0" smtClean="0">
                <a:latin typeface="Times New Roman" pitchFamily="18" charset="0"/>
                <a:cs typeface="Times New Roman" pitchFamily="18" charset="0"/>
              </a:rPr>
              <a:t>Преподаватели истории Александр Петрович </a:t>
            </a:r>
            <a:r>
              <a:rPr lang="ru-RU" dirty="0" err="1" smtClean="0">
                <a:latin typeface="Times New Roman" pitchFamily="18" charset="0"/>
                <a:cs typeface="Times New Roman" pitchFamily="18" charset="0"/>
              </a:rPr>
              <a:t>Старов</a:t>
            </a:r>
            <a:r>
              <a:rPr lang="ru-RU" dirty="0" smtClean="0">
                <a:latin typeface="Times New Roman" pitchFamily="18" charset="0"/>
                <a:cs typeface="Times New Roman" pitchFamily="18" charset="0"/>
              </a:rPr>
              <a:t> и географии Вера Алексеевна </a:t>
            </a:r>
            <a:r>
              <a:rPr lang="ru-RU" dirty="0" err="1" smtClean="0">
                <a:latin typeface="Times New Roman" pitchFamily="18" charset="0"/>
                <a:cs typeface="Times New Roman" pitchFamily="18" charset="0"/>
              </a:rPr>
              <a:t>Голубева</a:t>
            </a:r>
            <a:r>
              <a:rPr lang="ru-RU" dirty="0" smtClean="0">
                <a:latin typeface="Times New Roman" pitchFamily="18" charset="0"/>
                <a:cs typeface="Times New Roman" pitchFamily="18" charset="0"/>
              </a:rPr>
              <a:t> стали открывать для </a:t>
            </a:r>
            <a:r>
              <a:rPr lang="ru-RU" dirty="0" err="1" smtClean="0">
                <a:latin typeface="Times New Roman" pitchFamily="18" charset="0"/>
                <a:cs typeface="Times New Roman" pitchFamily="18" charset="0"/>
              </a:rPr>
              <a:t>режевлян</a:t>
            </a:r>
            <a:r>
              <a:rPr lang="ru-RU" dirty="0" smtClean="0">
                <a:latin typeface="Times New Roman" pitchFamily="18" charset="0"/>
                <a:cs typeface="Times New Roman" pitchFamily="18" charset="0"/>
              </a:rPr>
              <a:t> историю школы, города, историю нашего края. В скромном школьном музее стали появляться первые экспонаты </a:t>
            </a:r>
            <a:r>
              <a:rPr lang="ru-RU" dirty="0" err="1" smtClean="0">
                <a:latin typeface="Times New Roman" pitchFamily="18" charset="0"/>
                <a:cs typeface="Times New Roman" pitchFamily="18" charset="0"/>
              </a:rPr>
              <a:t>режевской</a:t>
            </a:r>
            <a:r>
              <a:rPr lang="ru-RU" dirty="0" smtClean="0">
                <a:latin typeface="Times New Roman" pitchFamily="18" charset="0"/>
                <a:cs typeface="Times New Roman" pitchFamily="18" charset="0"/>
              </a:rPr>
              <a:t> старины, документы и свидетельства героических судеб наших земляков.</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В 1971 году на городской партийной конференции </a:t>
            </a:r>
            <a:r>
              <a:rPr lang="ru-RU" dirty="0" err="1" smtClean="0">
                <a:latin typeface="Times New Roman" pitchFamily="18" charset="0"/>
                <a:cs typeface="Times New Roman" pitchFamily="18" charset="0"/>
              </a:rPr>
              <a:t>Старов</a:t>
            </a:r>
            <a:r>
              <a:rPr lang="ru-RU" dirty="0" smtClean="0">
                <a:latin typeface="Times New Roman" pitchFamily="18" charset="0"/>
                <a:cs typeface="Times New Roman" pitchFamily="18" charset="0"/>
              </a:rPr>
              <a:t> был единогласно избран в состав городского комитета КПСС, а пленум избрал Александра Петровича секретарём ГК КПСС, и с того времени полем его деятельности стала идеология.</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В 1988 году, затосковав по урокам истории, по школе, он вернулся к любимому делу, которое не уходило из сердца все эти годы. В школу № 1 вернулся преподаватель истории, с пожизненным диагнозом в душе - секретарь. С высоты этой должности он и оценивал все события в стране и в Реже.</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По материалам музея Александр Петрович пишет книгу по истории школы. Это не первая его книга. В 1968 году участвовал в написании книги «Реж», а в 1995 году написал новую главу истории Режа «Реж накануне перемен».</a:t>
            </a:r>
            <a:endParaRPr lang="ru-RU"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Тактуева</a:t>
            </a:r>
            <a:r>
              <a:rPr lang="ru-RU" b="1" u="sng" dirty="0" smtClean="0">
                <a:hlinkClick r:id="rId3"/>
              </a:rPr>
              <a:t> Лидия Николаевна.</a:t>
            </a:r>
            <a:endParaRPr lang="ru-RU" dirty="0"/>
          </a:p>
        </p:txBody>
      </p:sp>
      <p:pic>
        <p:nvPicPr>
          <p:cNvPr id="5" name="Содержимое 4" descr="taktueva_l.n..jpg"/>
          <p:cNvPicPr>
            <a:picLocks noGrp="1" noChangeAspect="1"/>
          </p:cNvPicPr>
          <p:nvPr>
            <p:ph sz="half" idx="1"/>
          </p:nvPr>
        </p:nvPicPr>
        <p:blipFill>
          <a:blip r:embed="rId4" cstate="print"/>
          <a:stretch>
            <a:fillRect/>
          </a:stretch>
        </p:blipFill>
        <p:spPr>
          <a:xfrm>
            <a:off x="755576" y="1628800"/>
            <a:ext cx="3384376" cy="4176464"/>
          </a:xfrm>
        </p:spPr>
      </p:pic>
      <p:sp>
        <p:nvSpPr>
          <p:cNvPr id="4" name="Содержимое 3"/>
          <p:cNvSpPr>
            <a:spLocks noGrp="1"/>
          </p:cNvSpPr>
          <p:nvPr>
            <p:ph sz="half" idx="2"/>
          </p:nvPr>
        </p:nvSpPr>
        <p:spPr/>
        <p:txBody>
          <a:bodyPr>
            <a:normAutofit fontScale="47500" lnSpcReduction="20000"/>
          </a:bodyPr>
          <a:lstStyle/>
          <a:p>
            <a:pPr algn="ctr">
              <a:buNone/>
            </a:pPr>
            <a:r>
              <a:rPr lang="ru-RU" sz="2900" b="1" dirty="0" err="1" smtClean="0"/>
              <a:t>Тактуева</a:t>
            </a:r>
            <a:r>
              <a:rPr lang="ru-RU" sz="2900" b="1" dirty="0" smtClean="0"/>
              <a:t> Лидия Николаевна </a:t>
            </a:r>
          </a:p>
          <a:p>
            <a:pPr algn="ctr">
              <a:buNone/>
            </a:pPr>
            <a:r>
              <a:rPr lang="ru-RU" sz="2900" b="1" dirty="0" smtClean="0"/>
              <a:t> (год рождения 1941)</a:t>
            </a:r>
            <a:endParaRPr lang="ru-RU" sz="2900" dirty="0" smtClean="0"/>
          </a:p>
          <a:p>
            <a:pPr algn="ctr">
              <a:buNone/>
            </a:pPr>
            <a:r>
              <a:rPr lang="ru-RU" sz="2900" dirty="0" smtClean="0"/>
              <a:t> </a:t>
            </a:r>
          </a:p>
          <a:p>
            <a:pPr algn="ctr">
              <a:buNone/>
            </a:pPr>
            <a:r>
              <a:rPr lang="ru-RU" sz="2900" b="1" dirty="0" smtClean="0"/>
              <a:t>Почётный гражданин г. Реж.</a:t>
            </a:r>
            <a:endParaRPr lang="ru-RU" sz="2900" dirty="0" smtClean="0"/>
          </a:p>
          <a:p>
            <a:pPr algn="ctr">
              <a:buNone/>
            </a:pPr>
            <a:r>
              <a:rPr lang="ru-RU" sz="2900" dirty="0" smtClean="0"/>
              <a:t/>
            </a:r>
            <a:br>
              <a:rPr lang="ru-RU" sz="2900" dirty="0" smtClean="0"/>
            </a:br>
            <a:r>
              <a:rPr lang="ru-RU" sz="2900" b="1" dirty="0" smtClean="0"/>
              <a:t>Решение </a:t>
            </a:r>
            <a:r>
              <a:rPr lang="ru-RU" sz="2900" b="1" dirty="0" err="1" smtClean="0"/>
              <a:t>Режевской</a:t>
            </a:r>
            <a:r>
              <a:rPr lang="ru-RU" sz="2900" b="1" dirty="0" smtClean="0"/>
              <a:t> Думы от 21.01.1996 г. № 24, за особые заслуги перед городом в области образования, воспитания детей.</a:t>
            </a:r>
            <a:r>
              <a:rPr lang="ru-RU" sz="2900" dirty="0" smtClean="0"/>
              <a:t/>
            </a:r>
            <a:br>
              <a:rPr lang="ru-RU" sz="2900" dirty="0" smtClean="0"/>
            </a:br>
            <a:r>
              <a:rPr lang="ru-RU" sz="2900" dirty="0" smtClean="0"/>
              <a:t> </a:t>
            </a:r>
          </a:p>
          <a:p>
            <a:pPr algn="ctr">
              <a:buNone/>
            </a:pPr>
            <a:r>
              <a:rPr lang="ru-RU" sz="2900" dirty="0" smtClean="0"/>
              <a:t>Биография:</a:t>
            </a:r>
          </a:p>
          <a:p>
            <a:pPr algn="ctr">
              <a:buNone/>
            </a:pPr>
            <a:r>
              <a:rPr lang="ru-RU" sz="2900" dirty="0" smtClean="0"/>
              <a:t>ТАКТУЕВА Лидия Николаевна, русская, образование высшее. Родилась в 1941 году в многодетной семье рабочего в Реже. После окончания средней школы начала трудовую деятельность пионервожатой Черемисской средней школы, в 1960 году переведена на работу в </a:t>
            </a:r>
            <a:r>
              <a:rPr lang="ru-RU" sz="2900" dirty="0" err="1" smtClean="0"/>
              <a:t>Режевской</a:t>
            </a:r>
            <a:r>
              <a:rPr lang="ru-RU" sz="2900" dirty="0" smtClean="0"/>
              <a:t> РК ВЛКСМ в качестве секретаря по школам. В 1963 году с отличием закончила </a:t>
            </a:r>
            <a:r>
              <a:rPr lang="ru-RU" sz="2900" dirty="0" err="1" smtClean="0"/>
              <a:t>Красноуфимское</a:t>
            </a:r>
            <a:r>
              <a:rPr lang="ru-RU" sz="2900" dirty="0" smtClean="0"/>
              <a:t> педагогическое училище и в том же году поступила на заочное отделение Свердловского педагогического института, филологический факультет которого успешно закончила в 1968 году. </a:t>
            </a:r>
          </a:p>
          <a:p>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611560" y="404664"/>
            <a:ext cx="7992888" cy="5909310"/>
          </a:xfrm>
          <a:prstGeom prst="rect">
            <a:avLst/>
          </a:prstGeom>
        </p:spPr>
        <p:txBody>
          <a:bodyPr wrap="square">
            <a:spAutoFit/>
          </a:bodyPr>
          <a:lstStyle/>
          <a:p>
            <a:r>
              <a:rPr lang="ru-RU" dirty="0" smtClean="0">
                <a:latin typeface="Times New Roman" pitchFamily="18" charset="0"/>
                <a:cs typeface="Times New Roman" pitchFamily="18" charset="0"/>
              </a:rPr>
              <a:t>Работала в городе </a:t>
            </a:r>
            <a:r>
              <a:rPr lang="ru-RU" dirty="0" err="1" smtClean="0">
                <a:latin typeface="Times New Roman" pitchFamily="18" charset="0"/>
                <a:cs typeface="Times New Roman" pitchFamily="18" charset="0"/>
              </a:rPr>
              <a:t>Кировграде</a:t>
            </a:r>
            <a:r>
              <a:rPr lang="ru-RU" dirty="0" smtClean="0">
                <a:latin typeface="Times New Roman" pitchFamily="18" charset="0"/>
                <a:cs typeface="Times New Roman" pitchFamily="18" charset="0"/>
              </a:rPr>
              <a:t> учителем русского языка и литературы, а с 1966 года в Реже в школе № 44: учителем русского языка и литературы, организатором внеклассной и внешкольной воспитательной работы. Пройдя путь от старшей пионерской вожатой до директора самой крупной школы города, которую возглавляла с 1976 до 2001 года.</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За время работы т. </a:t>
            </a:r>
            <a:r>
              <a:rPr lang="ru-RU" dirty="0" err="1" smtClean="0">
                <a:latin typeface="Times New Roman" pitchFamily="18" charset="0"/>
                <a:cs typeface="Times New Roman" pitchFamily="18" charset="0"/>
              </a:rPr>
              <a:t>Тактуева</a:t>
            </a:r>
            <a:r>
              <a:rPr lang="ru-RU" dirty="0" smtClean="0">
                <a:latin typeface="Times New Roman" pitchFamily="18" charset="0"/>
                <a:cs typeface="Times New Roman" pitchFamily="18" charset="0"/>
              </a:rPr>
              <a:t> Л. Н. зарекомендовала себя грамотным, инициативным организатором, удачно сочетающим в себе требовательность и такт, настойчивость и принципиальность. Лидия Николаевна успешно сочетала обязанности директора школы с общественной работой: была членом городского комитета партии, депутатом городского Совета, где возглавляла постоянную комиссию по народному образованию и культуре, заместителем председателя СПК поселка </a:t>
            </a:r>
            <a:r>
              <a:rPr lang="ru-RU" dirty="0" err="1" smtClean="0">
                <a:latin typeface="Times New Roman" pitchFamily="18" charset="0"/>
                <a:cs typeface="Times New Roman" pitchFamily="18" charset="0"/>
              </a:rPr>
              <a:t>Быстринский</a:t>
            </a:r>
            <a:r>
              <a:rPr lang="ru-RU" dirty="0" smtClean="0">
                <a:latin typeface="Times New Roman" pitchFamily="18" charset="0"/>
                <a:cs typeface="Times New Roman" pitchFamily="18" charset="0"/>
              </a:rPr>
              <a:t>, вела большую работу по педагогической пропаганде среди населения.</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С 14 марта 2004 года Лидия </a:t>
            </a:r>
            <a:r>
              <a:rPr lang="ru-RU" dirty="0" err="1" smtClean="0">
                <a:latin typeface="Times New Roman" pitchFamily="18" charset="0"/>
                <a:cs typeface="Times New Roman" pitchFamily="18" charset="0"/>
              </a:rPr>
              <a:t>Тактуева</a:t>
            </a:r>
            <a:r>
              <a:rPr lang="ru-RU" dirty="0" smtClean="0">
                <a:latin typeface="Times New Roman" pitchFamily="18" charset="0"/>
                <a:cs typeface="Times New Roman" pitchFamily="18" charset="0"/>
              </a:rPr>
              <a:t> - председатель </a:t>
            </a:r>
            <a:r>
              <a:rPr lang="ru-RU" dirty="0" err="1" smtClean="0">
                <a:latin typeface="Times New Roman" pitchFamily="18" charset="0"/>
                <a:cs typeface="Times New Roman" pitchFamily="18" charset="0"/>
              </a:rPr>
              <a:t>Режевской</a:t>
            </a:r>
            <a:r>
              <a:rPr lang="ru-RU" dirty="0" smtClean="0">
                <a:latin typeface="Times New Roman" pitchFamily="18" charset="0"/>
                <a:cs typeface="Times New Roman" pitchFamily="18" charset="0"/>
              </a:rPr>
              <a:t> Думы, где работают 15 депутатов. Думой оперативно рассматриваются другие вопросы, связанные с бюджетной политикой, регулированием земельных отношений, экологией, вопросами жилищно-коммунального хозяйства, правопорядка, с вовлечением граждан в осуществление местного самоуправления.</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Награждена значком «Отличник просвещения РСФСР».</a:t>
            </a:r>
            <a:endParaRPr lang="ru-RU"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Ферштатер</a:t>
            </a:r>
            <a:r>
              <a:rPr lang="ru-RU" b="1" u="sng" dirty="0" smtClean="0">
                <a:hlinkClick r:id="rId3"/>
              </a:rPr>
              <a:t> </a:t>
            </a:r>
            <a:r>
              <a:rPr lang="ru-RU" b="1" u="sng" dirty="0" err="1" smtClean="0">
                <a:hlinkClick r:id="rId3"/>
              </a:rPr>
              <a:t>Асир</a:t>
            </a:r>
            <a:r>
              <a:rPr lang="ru-RU" b="1" u="sng" dirty="0" smtClean="0">
                <a:hlinkClick r:id="rId3"/>
              </a:rPr>
              <a:t> Абрамович.</a:t>
            </a:r>
            <a:endParaRPr lang="ru-RU" dirty="0"/>
          </a:p>
        </p:txBody>
      </p:sp>
      <p:sp>
        <p:nvSpPr>
          <p:cNvPr id="3" name="Содержимое 2"/>
          <p:cNvSpPr>
            <a:spLocks noGrp="1"/>
          </p:cNvSpPr>
          <p:nvPr>
            <p:ph sz="half" idx="1"/>
          </p:nvPr>
        </p:nvSpPr>
        <p:spPr/>
        <p:txBody>
          <a:bodyPr>
            <a:normAutofit fontScale="55000" lnSpcReduction="20000"/>
          </a:bodyPr>
          <a:lstStyle/>
          <a:p>
            <a:pPr algn="ctr">
              <a:buNone/>
            </a:pPr>
            <a:r>
              <a:rPr lang="ru-RU" b="1" dirty="0" err="1" smtClean="0"/>
              <a:t>Ферштатер</a:t>
            </a:r>
            <a:r>
              <a:rPr lang="ru-RU" b="1" dirty="0" smtClean="0"/>
              <a:t> </a:t>
            </a:r>
            <a:r>
              <a:rPr lang="ru-RU" b="1" dirty="0" err="1" smtClean="0"/>
              <a:t>Асир</a:t>
            </a:r>
            <a:r>
              <a:rPr lang="ru-RU" b="1" dirty="0" smtClean="0"/>
              <a:t> Абрамович </a:t>
            </a:r>
          </a:p>
          <a:p>
            <a:pPr algn="ctr">
              <a:buNone/>
            </a:pPr>
            <a:r>
              <a:rPr lang="ru-RU" b="1" dirty="0" smtClean="0"/>
              <a:t>(1913 – 1985)</a:t>
            </a:r>
          </a:p>
          <a:p>
            <a:pPr algn="ctr">
              <a:buNone/>
            </a:pPr>
            <a:r>
              <a:rPr lang="ru-RU" b="1" dirty="0" smtClean="0"/>
              <a:t>Почётный гражданин г. Реж.</a:t>
            </a:r>
            <a:endParaRPr lang="ru-RU" dirty="0" smtClean="0"/>
          </a:p>
          <a:p>
            <a:pPr algn="ctr">
              <a:buNone/>
            </a:pPr>
            <a:r>
              <a:rPr lang="ru-RU" dirty="0" smtClean="0"/>
              <a:t> </a:t>
            </a:r>
          </a:p>
          <a:p>
            <a:pPr algn="ctr">
              <a:buNone/>
            </a:pPr>
            <a:r>
              <a:rPr lang="ru-RU" b="1" dirty="0" smtClean="0"/>
              <a:t>Решение </a:t>
            </a:r>
            <a:r>
              <a:rPr lang="ru-RU" b="1" dirty="0" err="1" smtClean="0"/>
              <a:t>Режевской</a:t>
            </a:r>
            <a:r>
              <a:rPr lang="ru-RU" b="1" dirty="0" smtClean="0"/>
              <a:t> городской Думы от 21.05.2003г. №42., за выдающиеся заслуги в развитии градообразующего предприятия - </a:t>
            </a:r>
            <a:r>
              <a:rPr lang="ru-RU" b="1" dirty="0" err="1" smtClean="0"/>
              <a:t>Режского</a:t>
            </a:r>
            <a:r>
              <a:rPr lang="ru-RU" b="1" dirty="0" smtClean="0"/>
              <a:t> никелевого завода, огромный вклад в развитие социальной инфраструктуры города. Звание присвоено посмертно.</a:t>
            </a:r>
            <a:endParaRPr lang="ru-RU" dirty="0" smtClean="0"/>
          </a:p>
          <a:p>
            <a:pPr algn="ctr">
              <a:buNone/>
            </a:pPr>
            <a:r>
              <a:rPr lang="ru-RU" dirty="0" smtClean="0"/>
              <a:t> </a:t>
            </a:r>
          </a:p>
          <a:p>
            <a:pPr algn="ctr">
              <a:buNone/>
            </a:pPr>
            <a:r>
              <a:rPr lang="ru-RU" dirty="0" smtClean="0"/>
              <a:t>Биография:</a:t>
            </a:r>
            <a:br>
              <a:rPr lang="ru-RU" dirty="0" smtClean="0"/>
            </a:br>
            <a:r>
              <a:rPr lang="ru-RU" dirty="0" err="1" smtClean="0"/>
              <a:t>Ферштатер</a:t>
            </a:r>
            <a:r>
              <a:rPr lang="ru-RU" dirty="0" smtClean="0"/>
              <a:t> </a:t>
            </a:r>
            <a:r>
              <a:rPr lang="ru-RU" dirty="0" err="1" smtClean="0"/>
              <a:t>Асир</a:t>
            </a:r>
            <a:r>
              <a:rPr lang="ru-RU" dirty="0" smtClean="0"/>
              <a:t> Абрамович родился 21 марта 1913 года, был назначен </a:t>
            </a:r>
            <a:r>
              <a:rPr lang="ru-RU" dirty="0" err="1" smtClean="0"/>
              <a:t>Минцветметом</a:t>
            </a:r>
            <a:r>
              <a:rPr lang="ru-RU" dirty="0" smtClean="0"/>
              <a:t> СССР главным инженером </a:t>
            </a:r>
            <a:r>
              <a:rPr lang="ru-RU" dirty="0" err="1" smtClean="0"/>
              <a:t>Режского</a:t>
            </a:r>
            <a:r>
              <a:rPr lang="ru-RU" dirty="0" smtClean="0"/>
              <a:t> никелевого завода в октябре 1949 года. С 1949 года по 1961 год работал главным инженером, с 1961 года по 10 октября 1985 года директором </a:t>
            </a:r>
            <a:r>
              <a:rPr lang="ru-RU" dirty="0" err="1" smtClean="0"/>
              <a:t>Режского</a:t>
            </a:r>
            <a:r>
              <a:rPr lang="ru-RU" dirty="0" smtClean="0"/>
              <a:t> никелевого завода. </a:t>
            </a:r>
          </a:p>
          <a:p>
            <a:endParaRPr lang="ru-RU" dirty="0"/>
          </a:p>
        </p:txBody>
      </p:sp>
      <p:pic>
        <p:nvPicPr>
          <p:cNvPr id="5" name="Содержимое 4" descr="fershtater_a.a..jpg"/>
          <p:cNvPicPr>
            <a:picLocks noGrp="1" noChangeAspect="1"/>
          </p:cNvPicPr>
          <p:nvPr>
            <p:ph sz="half" idx="2"/>
          </p:nvPr>
        </p:nvPicPr>
        <p:blipFill>
          <a:blip r:embed="rId4" cstate="print"/>
          <a:stretch>
            <a:fillRect/>
          </a:stretch>
        </p:blipFill>
        <p:spPr>
          <a:xfrm>
            <a:off x="5220072" y="1628800"/>
            <a:ext cx="3312368" cy="4104456"/>
          </a:xfr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Прямоугольник 1"/>
          <p:cNvSpPr/>
          <p:nvPr/>
        </p:nvSpPr>
        <p:spPr>
          <a:xfrm>
            <a:off x="539552" y="476672"/>
            <a:ext cx="8208912" cy="5632311"/>
          </a:xfrm>
          <a:prstGeom prst="rect">
            <a:avLst/>
          </a:prstGeom>
        </p:spPr>
        <p:txBody>
          <a:bodyPr wrap="square">
            <a:spAutoFit/>
          </a:bodyPr>
          <a:lstStyle/>
          <a:p>
            <a:r>
              <a:rPr lang="ru-RU" dirty="0" smtClean="0">
                <a:latin typeface="Times New Roman" pitchFamily="18" charset="0"/>
                <a:cs typeface="Times New Roman" pitchFamily="18" charset="0"/>
              </a:rPr>
              <a:t>Под его руководством была проведена реконструкция </a:t>
            </a:r>
            <a:r>
              <a:rPr lang="ru-RU" dirty="0" err="1" smtClean="0">
                <a:latin typeface="Times New Roman" pitchFamily="18" charset="0"/>
                <a:cs typeface="Times New Roman" pitchFamily="18" charset="0"/>
              </a:rPr>
              <a:t>Режского</a:t>
            </a:r>
            <a:r>
              <a:rPr lang="ru-RU" dirty="0" smtClean="0">
                <a:latin typeface="Times New Roman" pitchFamily="18" charset="0"/>
                <a:cs typeface="Times New Roman" pitchFamily="18" charset="0"/>
              </a:rPr>
              <a:t> никелевого завода, освоено </a:t>
            </a:r>
            <a:r>
              <a:rPr lang="ru-RU" dirty="0" err="1" smtClean="0">
                <a:latin typeface="Times New Roman" pitchFamily="18" charset="0"/>
                <a:cs typeface="Times New Roman" pitchFamily="18" charset="0"/>
              </a:rPr>
              <a:t>Липовское</a:t>
            </a:r>
            <a:r>
              <a:rPr lang="ru-RU" dirty="0" smtClean="0">
                <a:latin typeface="Times New Roman" pitchFamily="18" charset="0"/>
                <a:cs typeface="Times New Roman" pitchFamily="18" charset="0"/>
              </a:rPr>
              <a:t> месторождение никелевых руд, что вывело завод из планово-убыточного в рентабельный и сделало одним из самых передовых заводов отрасли в техническом оснащении. По его инициативе была освоена переработка отработанных железоникелевых аккумуляторов и других </a:t>
            </a:r>
            <a:r>
              <a:rPr lang="ru-RU" dirty="0" err="1" smtClean="0">
                <a:latin typeface="Times New Roman" pitchFamily="18" charset="0"/>
                <a:cs typeface="Times New Roman" pitchFamily="18" charset="0"/>
              </a:rPr>
              <a:t>никель-содержащих</a:t>
            </a:r>
            <a:r>
              <a:rPr lang="ru-RU" dirty="0" smtClean="0">
                <a:latin typeface="Times New Roman" pitchFamily="18" charset="0"/>
                <a:cs typeface="Times New Roman" pitchFamily="18" charset="0"/>
              </a:rPr>
              <a:t> отходов в товарный ферроникель, что позволило вернуть государству около 8-10 тыс. тонн никеля в год, ранее уходившего в отвалы (т.е. потери) и сделать завод высокорентабельным.</a:t>
            </a:r>
          </a:p>
          <a:p>
            <a:r>
              <a:rPr lang="ru-RU" dirty="0" smtClean="0">
                <a:latin typeface="Times New Roman" pitchFamily="18" charset="0"/>
                <a:cs typeface="Times New Roman" pitchFamily="18" charset="0"/>
              </a:rPr>
              <a:t> </a:t>
            </a:r>
          </a:p>
          <a:p>
            <a:r>
              <a:rPr lang="ru-RU" dirty="0" smtClean="0">
                <a:latin typeface="Times New Roman" pitchFamily="18" charset="0"/>
                <a:cs typeface="Times New Roman" pitchFamily="18" charset="0"/>
              </a:rPr>
              <a:t>Много времени и сил </a:t>
            </a:r>
            <a:r>
              <a:rPr lang="ru-RU" dirty="0" err="1" smtClean="0">
                <a:latin typeface="Times New Roman" pitchFamily="18" charset="0"/>
                <a:cs typeface="Times New Roman" pitchFamily="18" charset="0"/>
              </a:rPr>
              <a:t>Ферштатер</a:t>
            </a:r>
            <a:r>
              <a:rPr lang="ru-RU" dirty="0" smtClean="0">
                <a:latin typeface="Times New Roman" pitchFamily="18" charset="0"/>
                <a:cs typeface="Times New Roman" pitchFamily="18" charset="0"/>
              </a:rPr>
              <a:t> А.А. отдавал развитию социальной сферы и строительству жилья. При нем практически был застроен заводской микрорайон "Гавань". Построены стадион, стрелковый тир, лыжная база с освещенной лыжной трассой, </a:t>
            </a:r>
            <a:r>
              <a:rPr lang="ru-RU" dirty="0" err="1" smtClean="0">
                <a:latin typeface="Times New Roman" pitchFamily="18" charset="0"/>
                <a:cs typeface="Times New Roman" pitchFamily="18" charset="0"/>
              </a:rPr>
              <a:t>яхтклуб</a:t>
            </a:r>
            <a:r>
              <a:rPr lang="ru-RU" dirty="0" smtClean="0">
                <a:latin typeface="Times New Roman" pitchFamily="18" charset="0"/>
                <a:cs typeface="Times New Roman" pitchFamily="18" charset="0"/>
              </a:rPr>
              <a:t>, Дворец культуры, детская больница, три детских сада, все предприятия торговли и бытового обслуживания в микрорайоне Гавань. Построен целый жилой микрорайон города.</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Установлена мемориальная доска на Дворце культуры «Металлург» (сегодня ДК имени </a:t>
            </a:r>
            <a:r>
              <a:rPr lang="ru-RU" dirty="0" err="1" smtClean="0">
                <a:latin typeface="Times New Roman" pitchFamily="18" charset="0"/>
                <a:cs typeface="Times New Roman" pitchFamily="18" charset="0"/>
              </a:rPr>
              <a:t>Ферштатера</a:t>
            </a:r>
            <a:r>
              <a:rPr lang="ru-RU" dirty="0" smtClean="0">
                <a:latin typeface="Times New Roman" pitchFamily="18" charset="0"/>
                <a:cs typeface="Times New Roman" pitchFamily="18" charset="0"/>
              </a:rPr>
              <a:t>)</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За свой труд награжден правительственными наградами: медалью "За трудовое отличие", двумя орденами Трудового Красного знамени, орденом "Знак Почета", присвоено звание "Заслуженный металлург РСФСР".</a:t>
            </a:r>
            <a:endParaRPr lang="ru-RU"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normAutofit fontScale="90000"/>
          </a:bodyPr>
          <a:lstStyle/>
          <a:p>
            <a:r>
              <a:rPr lang="ru-RU" b="1" u="sng" dirty="0" smtClean="0">
                <a:hlinkClick r:id="rId3"/>
              </a:rPr>
              <a:t>Фирсова Нина Ивановна.</a:t>
            </a:r>
            <a:r>
              <a:rPr lang="ru-RU" b="1" dirty="0" smtClean="0"/>
              <a:t/>
            </a:r>
            <a:br>
              <a:rPr lang="ru-RU" b="1" dirty="0" smtClean="0"/>
            </a:br>
            <a:endParaRPr lang="ru-RU" dirty="0"/>
          </a:p>
        </p:txBody>
      </p:sp>
      <p:pic>
        <p:nvPicPr>
          <p:cNvPr id="5" name="Содержимое 4" descr="firsova_ni.jpg"/>
          <p:cNvPicPr>
            <a:picLocks noGrp="1" noChangeAspect="1"/>
          </p:cNvPicPr>
          <p:nvPr>
            <p:ph sz="half" idx="1"/>
          </p:nvPr>
        </p:nvPicPr>
        <p:blipFill>
          <a:blip r:embed="rId4" cstate="print"/>
          <a:stretch>
            <a:fillRect/>
          </a:stretch>
        </p:blipFill>
        <p:spPr>
          <a:xfrm>
            <a:off x="611561" y="1484784"/>
            <a:ext cx="3600400" cy="4464496"/>
          </a:xfrm>
        </p:spPr>
      </p:pic>
      <p:sp>
        <p:nvSpPr>
          <p:cNvPr id="4" name="Содержимое 3"/>
          <p:cNvSpPr>
            <a:spLocks noGrp="1"/>
          </p:cNvSpPr>
          <p:nvPr>
            <p:ph sz="half" idx="2"/>
          </p:nvPr>
        </p:nvSpPr>
        <p:spPr/>
        <p:txBody>
          <a:bodyPr>
            <a:normAutofit fontScale="25000" lnSpcReduction="20000"/>
          </a:bodyPr>
          <a:lstStyle/>
          <a:p>
            <a:pPr algn="ctr">
              <a:buNone/>
            </a:pPr>
            <a:r>
              <a:rPr lang="ru-RU" sz="4300" b="1" dirty="0" smtClean="0"/>
              <a:t>Фирсова Нина Ивановна</a:t>
            </a:r>
          </a:p>
          <a:p>
            <a:pPr algn="ctr">
              <a:buNone/>
            </a:pPr>
            <a:r>
              <a:rPr lang="ru-RU" sz="4300" b="1" dirty="0" smtClean="0"/>
              <a:t> (год рождения 1947)</a:t>
            </a:r>
            <a:endParaRPr lang="ru-RU" sz="4300" dirty="0" smtClean="0"/>
          </a:p>
          <a:p>
            <a:pPr algn="ctr">
              <a:buNone/>
            </a:pPr>
            <a:r>
              <a:rPr lang="ru-RU" sz="4300" dirty="0" smtClean="0"/>
              <a:t> </a:t>
            </a:r>
          </a:p>
          <a:p>
            <a:pPr algn="ctr">
              <a:buNone/>
            </a:pPr>
            <a:r>
              <a:rPr lang="ru-RU" sz="4300" b="1" dirty="0" smtClean="0"/>
              <a:t>Почётный гражданин г. Реж.</a:t>
            </a:r>
            <a:endParaRPr lang="ru-RU" sz="4300" dirty="0" smtClean="0"/>
          </a:p>
          <a:p>
            <a:pPr algn="ctr">
              <a:buNone/>
            </a:pPr>
            <a:r>
              <a:rPr lang="ru-RU" sz="4300" dirty="0" smtClean="0"/>
              <a:t/>
            </a:r>
            <a:br>
              <a:rPr lang="ru-RU" sz="4300" dirty="0" smtClean="0"/>
            </a:br>
            <a:r>
              <a:rPr lang="ru-RU" sz="4300" b="1" dirty="0" smtClean="0"/>
              <a:t>Решение </a:t>
            </a:r>
            <a:r>
              <a:rPr lang="ru-RU" sz="4300" b="1" dirty="0" err="1" smtClean="0"/>
              <a:t>Режевской</a:t>
            </a:r>
            <a:r>
              <a:rPr lang="ru-RU" sz="4300" b="1" dirty="0" smtClean="0"/>
              <a:t> Думы от 17.02.2012 г. № 23, за большой вклад в развитие экономики, особые заслуги в деятельности органов местного самоуправления, способствующие всестороннему развитию муниципального образования, повышению авторитета </a:t>
            </a:r>
            <a:r>
              <a:rPr lang="ru-RU" sz="4300" b="1" dirty="0" err="1" smtClean="0"/>
              <a:t>Режевского</a:t>
            </a:r>
            <a:r>
              <a:rPr lang="ru-RU" sz="4300" b="1" dirty="0" smtClean="0"/>
              <a:t> городского округа в Свердловской области.</a:t>
            </a:r>
            <a:endParaRPr lang="ru-RU" sz="4300" dirty="0" smtClean="0"/>
          </a:p>
          <a:p>
            <a:pPr algn="ctr">
              <a:buNone/>
            </a:pPr>
            <a:r>
              <a:rPr lang="ru-RU" sz="4300" dirty="0" smtClean="0"/>
              <a:t> </a:t>
            </a:r>
          </a:p>
          <a:p>
            <a:pPr algn="ctr">
              <a:buNone/>
            </a:pPr>
            <a:r>
              <a:rPr lang="ru-RU" sz="4300" dirty="0" smtClean="0"/>
              <a:t>Биография:</a:t>
            </a:r>
            <a:br>
              <a:rPr lang="ru-RU" sz="4300" dirty="0" smtClean="0"/>
            </a:br>
            <a:r>
              <a:rPr lang="ru-RU" sz="4300" dirty="0" smtClean="0"/>
              <a:t>В тяжёлый постперестроечный период руководила финансовым управлением, главной задачей администрации было облегчить жизнь людей. Тотальное безденежье и падение производства привели к тому, что даже налоговые платежи приходилось вносить продукцией. А городские власти и сотрудники финансового управления делали всё возможное, чтобы сохранить социальную сферу.</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screen10.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normAutofit fontScale="90000"/>
          </a:bodyPr>
          <a:lstStyle/>
          <a:p>
            <a:r>
              <a:rPr lang="ru-RU" dirty="0" smtClean="0"/>
              <a:t/>
            </a:r>
            <a:br>
              <a:rPr lang="ru-RU" dirty="0" smtClean="0"/>
            </a:br>
            <a:r>
              <a:rPr lang="ru-RU" b="1" u="sng" dirty="0" smtClean="0">
                <a:hlinkClick r:id="rId3"/>
              </a:rPr>
              <a:t>Альтах Владимир Александрович</a:t>
            </a:r>
            <a:r>
              <a:rPr lang="ru-RU" b="1" dirty="0" smtClean="0"/>
              <a:t/>
            </a:r>
            <a:br>
              <a:rPr lang="ru-RU" b="1" dirty="0" smtClean="0"/>
            </a:br>
            <a:endParaRPr lang="ru-RU" dirty="0"/>
          </a:p>
        </p:txBody>
      </p:sp>
      <p:pic>
        <p:nvPicPr>
          <p:cNvPr id="5" name="Содержимое 4" descr="altakh_v-a..jpg"/>
          <p:cNvPicPr>
            <a:picLocks noGrp="1" noChangeAspect="1"/>
          </p:cNvPicPr>
          <p:nvPr>
            <p:ph sz="half" idx="1"/>
          </p:nvPr>
        </p:nvPicPr>
        <p:blipFill>
          <a:blip r:embed="rId4" cstate="print"/>
          <a:stretch>
            <a:fillRect/>
          </a:stretch>
        </p:blipFill>
        <p:spPr>
          <a:xfrm>
            <a:off x="395536" y="1484784"/>
            <a:ext cx="3816424" cy="4680520"/>
          </a:xfrm>
        </p:spPr>
      </p:pic>
      <p:sp>
        <p:nvSpPr>
          <p:cNvPr id="4" name="Содержимое 3"/>
          <p:cNvSpPr>
            <a:spLocks noGrp="1"/>
          </p:cNvSpPr>
          <p:nvPr>
            <p:ph sz="half" idx="2"/>
          </p:nvPr>
        </p:nvSpPr>
        <p:spPr/>
        <p:txBody>
          <a:bodyPr>
            <a:normAutofit fontScale="55000" lnSpcReduction="20000"/>
          </a:bodyPr>
          <a:lstStyle/>
          <a:p>
            <a:pPr algn="ctr">
              <a:buNone/>
            </a:pPr>
            <a:r>
              <a:rPr lang="ru-RU" sz="2900" b="1" dirty="0" smtClean="0">
                <a:latin typeface="Times New Roman" pitchFamily="18" charset="0"/>
                <a:cs typeface="Times New Roman" pitchFamily="18" charset="0"/>
              </a:rPr>
              <a:t>Альтах Владимир Александрович (11.08.1939 - 23.05.2014).</a:t>
            </a:r>
            <a:endParaRPr lang="ru-RU" sz="2900" dirty="0" smtClean="0">
              <a:latin typeface="Times New Roman" pitchFamily="18" charset="0"/>
              <a:cs typeface="Times New Roman" pitchFamily="18" charset="0"/>
            </a:endParaRPr>
          </a:p>
          <a:p>
            <a:pPr algn="ctr">
              <a:buNone/>
            </a:pPr>
            <a:r>
              <a:rPr lang="ru-RU" sz="2900" dirty="0" smtClean="0">
                <a:latin typeface="Times New Roman" pitchFamily="18" charset="0"/>
                <a:cs typeface="Times New Roman" pitchFamily="18" charset="0"/>
              </a:rPr>
              <a:t> </a:t>
            </a:r>
          </a:p>
          <a:p>
            <a:pPr algn="ctr">
              <a:buNone/>
            </a:pPr>
            <a:r>
              <a:rPr lang="ru-RU" sz="2900" b="1" dirty="0" smtClean="0">
                <a:latin typeface="Times New Roman" pitchFamily="18" charset="0"/>
                <a:cs typeface="Times New Roman" pitchFamily="18" charset="0"/>
              </a:rPr>
              <a:t>Почётный гражданин города Режа.</a:t>
            </a:r>
            <a:r>
              <a:rPr lang="ru-RU" sz="2900" dirty="0" smtClean="0">
                <a:latin typeface="Times New Roman" pitchFamily="18" charset="0"/>
                <a:cs typeface="Times New Roman" pitchFamily="18" charset="0"/>
              </a:rPr>
              <a:t> </a:t>
            </a:r>
          </a:p>
          <a:p>
            <a:pPr algn="ctr">
              <a:buNone/>
            </a:pPr>
            <a:r>
              <a:rPr lang="ru-RU" sz="2900" b="1" dirty="0" smtClean="0">
                <a:latin typeface="Times New Roman" pitchFamily="18" charset="0"/>
                <a:cs typeface="Times New Roman" pitchFamily="18" charset="0"/>
              </a:rPr>
              <a:t>Решение президиума городского Совета народных депутатов от 04.07.1991 г. № 134, за особые заслуги в развитии города.</a:t>
            </a:r>
            <a:endParaRPr lang="ru-RU" sz="2900" dirty="0" smtClean="0">
              <a:latin typeface="Times New Roman" pitchFamily="18" charset="0"/>
              <a:cs typeface="Times New Roman" pitchFamily="18" charset="0"/>
            </a:endParaRPr>
          </a:p>
          <a:p>
            <a:pPr algn="ctr">
              <a:buNone/>
            </a:pPr>
            <a:r>
              <a:rPr lang="ru-RU" sz="2900" b="1" dirty="0" smtClean="0">
                <a:latin typeface="Times New Roman" pitchFamily="18" charset="0"/>
                <a:cs typeface="Times New Roman" pitchFamily="18" charset="0"/>
              </a:rPr>
              <a:t>Биография:</a:t>
            </a:r>
            <a:endParaRPr lang="ru-RU" sz="2900" dirty="0" smtClean="0">
              <a:latin typeface="Times New Roman" pitchFamily="18" charset="0"/>
              <a:cs typeface="Times New Roman" pitchFamily="18" charset="0"/>
            </a:endParaRPr>
          </a:p>
          <a:p>
            <a:pPr algn="ctr">
              <a:buNone/>
            </a:pPr>
            <a:r>
              <a:rPr lang="ru-RU" sz="2900" dirty="0" smtClean="0">
                <a:latin typeface="Times New Roman" pitchFamily="18" charset="0"/>
                <a:cs typeface="Times New Roman" pitchFamily="18" charset="0"/>
              </a:rPr>
              <a:t>Альтах  Владимир Александрович, немец по национальности, образование </a:t>
            </a:r>
            <a:r>
              <a:rPr lang="ru-RU" sz="2900" dirty="0" err="1" smtClean="0">
                <a:latin typeface="Times New Roman" pitchFamily="18" charset="0"/>
                <a:cs typeface="Times New Roman" pitchFamily="18" charset="0"/>
              </a:rPr>
              <a:t>средне-техническое</a:t>
            </a:r>
            <a:r>
              <a:rPr lang="ru-RU" sz="2900" dirty="0" smtClean="0">
                <a:latin typeface="Times New Roman" pitchFamily="18" charset="0"/>
                <a:cs typeface="Times New Roman" pitchFamily="18" charset="0"/>
              </a:rPr>
              <a:t>. Работал на </a:t>
            </a:r>
            <a:r>
              <a:rPr lang="ru-RU" sz="2900" dirty="0" err="1" smtClean="0">
                <a:latin typeface="Times New Roman" pitchFamily="18" charset="0"/>
                <a:cs typeface="Times New Roman" pitchFamily="18" charset="0"/>
              </a:rPr>
              <a:t>Режевском</a:t>
            </a:r>
            <a:r>
              <a:rPr lang="ru-RU" sz="2900" dirty="0" smtClean="0">
                <a:latin typeface="Times New Roman" pitchFamily="18" charset="0"/>
                <a:cs typeface="Times New Roman" pitchFamily="18" charset="0"/>
              </a:rPr>
              <a:t> химическом заводе с 1958 года после окончания </a:t>
            </a:r>
            <a:r>
              <a:rPr lang="ru-RU" sz="2900" dirty="0" err="1" smtClean="0">
                <a:latin typeface="Times New Roman" pitchFamily="18" charset="0"/>
                <a:cs typeface="Times New Roman" pitchFamily="18" charset="0"/>
              </a:rPr>
              <a:t>Краснотурьинского</a:t>
            </a:r>
            <a:r>
              <a:rPr lang="ru-RU" sz="2900" dirty="0" smtClean="0">
                <a:latin typeface="Times New Roman" pitchFamily="18" charset="0"/>
                <a:cs typeface="Times New Roman" pitchFamily="18" charset="0"/>
              </a:rPr>
              <a:t> индустриального техникума в должности кочегара 7 разряда. С 1959 года - начальником смены котельной № 1, с 1961 года по 1963 год - инженером главного энергетика, а с 1963 года -начальником котельного цеха.</a:t>
            </a:r>
          </a:p>
          <a:p>
            <a:pPr>
              <a:buNone/>
            </a:pPr>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err="1" smtClean="0">
                <a:hlinkClick r:id="rId3"/>
              </a:rPr>
              <a:t>Чушев</a:t>
            </a:r>
            <a:r>
              <a:rPr lang="ru-RU" b="1" u="sng" dirty="0" smtClean="0">
                <a:hlinkClick r:id="rId3"/>
              </a:rPr>
              <a:t> Федор Антонович</a:t>
            </a:r>
            <a:endParaRPr lang="ru-RU" dirty="0"/>
          </a:p>
        </p:txBody>
      </p:sp>
      <p:sp>
        <p:nvSpPr>
          <p:cNvPr id="3" name="Содержимое 2"/>
          <p:cNvSpPr>
            <a:spLocks noGrp="1"/>
          </p:cNvSpPr>
          <p:nvPr>
            <p:ph sz="half" idx="1"/>
          </p:nvPr>
        </p:nvSpPr>
        <p:spPr/>
        <p:txBody>
          <a:bodyPr>
            <a:normAutofit fontScale="55000" lnSpcReduction="20000"/>
          </a:bodyPr>
          <a:lstStyle/>
          <a:p>
            <a:pPr algn="ctr">
              <a:buNone/>
            </a:pPr>
            <a:r>
              <a:rPr lang="ru-RU" b="1" dirty="0" err="1" smtClean="0"/>
              <a:t>Чушев</a:t>
            </a:r>
            <a:r>
              <a:rPr lang="ru-RU" b="1" dirty="0" smtClean="0"/>
              <a:t> Федор Антонович </a:t>
            </a:r>
          </a:p>
          <a:p>
            <a:pPr algn="ctr">
              <a:buNone/>
            </a:pPr>
            <a:r>
              <a:rPr lang="ru-RU" b="1" dirty="0" smtClean="0"/>
              <a:t>(1927 – 1998)</a:t>
            </a:r>
            <a:endParaRPr lang="ru-RU" dirty="0" smtClean="0"/>
          </a:p>
          <a:p>
            <a:pPr algn="ctr">
              <a:buNone/>
            </a:pPr>
            <a:r>
              <a:rPr lang="ru-RU" dirty="0" smtClean="0"/>
              <a:t> </a:t>
            </a:r>
          </a:p>
          <a:p>
            <a:pPr algn="ctr">
              <a:buNone/>
            </a:pPr>
            <a:r>
              <a:rPr lang="ru-RU" b="1" dirty="0" smtClean="0"/>
              <a:t>Почётный гражданин г. Реж.</a:t>
            </a:r>
            <a:endParaRPr lang="ru-RU" dirty="0" smtClean="0"/>
          </a:p>
          <a:p>
            <a:pPr algn="ctr">
              <a:buNone/>
            </a:pPr>
            <a:r>
              <a:rPr lang="ru-RU" dirty="0" smtClean="0"/>
              <a:t> </a:t>
            </a:r>
          </a:p>
          <a:p>
            <a:pPr algn="ctr">
              <a:buNone/>
            </a:pPr>
            <a:r>
              <a:rPr lang="ru-RU" b="1" dirty="0" smtClean="0"/>
              <a:t>Решение 2 сессии 17 созыва </a:t>
            </a:r>
            <a:r>
              <a:rPr lang="ru-RU" b="1" dirty="0" err="1" smtClean="0"/>
              <a:t>Режевского</a:t>
            </a:r>
            <a:r>
              <a:rPr lang="ru-RU" b="1" dirty="0" smtClean="0"/>
              <a:t> городского Совета народных депутатов РСФСР от 12.06. 1980 г., за особые заслуги в развитии города. </a:t>
            </a:r>
            <a:r>
              <a:rPr lang="ru-RU" dirty="0" smtClean="0"/>
              <a:t/>
            </a:r>
            <a:br>
              <a:rPr lang="ru-RU" dirty="0" smtClean="0"/>
            </a:br>
            <a:r>
              <a:rPr lang="ru-RU" dirty="0" smtClean="0"/>
              <a:t> </a:t>
            </a:r>
          </a:p>
          <a:p>
            <a:pPr algn="ctr">
              <a:buNone/>
            </a:pPr>
            <a:r>
              <a:rPr lang="ru-RU" dirty="0" smtClean="0"/>
              <a:t>Биография:</a:t>
            </a:r>
          </a:p>
          <a:p>
            <a:pPr algn="ctr">
              <a:buNone/>
            </a:pPr>
            <a:r>
              <a:rPr lang="ru-RU" dirty="0" err="1" smtClean="0"/>
              <a:t>Чушев</a:t>
            </a:r>
            <a:r>
              <a:rPr lang="ru-RU" dirty="0" smtClean="0"/>
              <a:t> Федор Антонович родился в 1927 году. Трудовую деятельность начал в 1941 году на никелевом заводе. На протяжении всей работы на заводе Федор Антонович активно участвовал в общественной жизни: неоднократно избирался членом парткома завода, секретарем цеховой партийной организации. </a:t>
            </a:r>
          </a:p>
          <a:p>
            <a:endParaRPr lang="ru-RU" dirty="0"/>
          </a:p>
        </p:txBody>
      </p:sp>
      <p:pic>
        <p:nvPicPr>
          <p:cNvPr id="5" name="Содержимое 4" descr="chushev_f.a..jpg"/>
          <p:cNvPicPr>
            <a:picLocks noGrp="1" noChangeAspect="1"/>
          </p:cNvPicPr>
          <p:nvPr>
            <p:ph sz="half" idx="2"/>
          </p:nvPr>
        </p:nvPicPr>
        <p:blipFill>
          <a:blip r:embed="rId4" cstate="print"/>
          <a:stretch>
            <a:fillRect/>
          </a:stretch>
        </p:blipFill>
        <p:spPr>
          <a:xfrm>
            <a:off x="4932040" y="1556792"/>
            <a:ext cx="3384376" cy="4248472"/>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screen10.jpg"/>
          <p:cNvPicPr>
            <a:picLocks noChangeAspect="1"/>
          </p:cNvPicPr>
          <p:nvPr/>
        </p:nvPicPr>
        <p:blipFill>
          <a:blip r:embed="rId2" cstate="print"/>
          <a:stretch>
            <a:fillRect/>
          </a:stretch>
        </p:blipFill>
        <p:spPr>
          <a:xfrm>
            <a:off x="0" y="-27384"/>
            <a:ext cx="9144000" cy="6858000"/>
          </a:xfrm>
          <a:prstGeom prst="rect">
            <a:avLst/>
          </a:prstGeom>
        </p:spPr>
      </p:pic>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95536" y="908720"/>
            <a:ext cx="8229600" cy="4525963"/>
          </a:xfrm>
        </p:spPr>
        <p:txBody>
          <a:bodyPr>
            <a:noAutofit/>
          </a:bodyPr>
          <a:lstStyle/>
          <a:p>
            <a:pPr>
              <a:buNone/>
            </a:pPr>
            <a:r>
              <a:rPr lang="ru-RU" sz="2400" dirty="0" smtClean="0">
                <a:latin typeface="Times New Roman" pitchFamily="18" charset="0"/>
                <a:cs typeface="Times New Roman" pitchFamily="18" charset="0"/>
              </a:rPr>
              <a:t>Под руководством Альтах В.А. были пущены в эксплуатацию </a:t>
            </a:r>
            <a:r>
              <a:rPr lang="ru-RU" sz="2400" dirty="0" err="1" smtClean="0">
                <a:latin typeface="Times New Roman" pitchFamily="18" charset="0"/>
                <a:cs typeface="Times New Roman" pitchFamily="18" charset="0"/>
              </a:rPr>
              <a:t>газомазутный</a:t>
            </a:r>
            <a:r>
              <a:rPr lang="ru-RU" sz="2400" dirty="0" smtClean="0">
                <a:latin typeface="Times New Roman" pitchFamily="18" charset="0"/>
                <a:cs typeface="Times New Roman" pitchFamily="18" charset="0"/>
              </a:rPr>
              <a:t> котел ГМ 50-1, </a:t>
            </a:r>
            <a:r>
              <a:rPr lang="ru-RU" sz="2400" dirty="0" err="1" smtClean="0">
                <a:latin typeface="Times New Roman" pitchFamily="18" charset="0"/>
                <a:cs typeface="Times New Roman" pitchFamily="18" charset="0"/>
              </a:rPr>
              <a:t>мазутохранилище</a:t>
            </a:r>
            <a:r>
              <a:rPr lang="ru-RU" sz="2400" dirty="0" smtClean="0">
                <a:latin typeface="Times New Roman" pitchFamily="18" charset="0"/>
                <a:cs typeface="Times New Roman" pitchFamily="18" charset="0"/>
              </a:rPr>
              <a:t> емкостью 12 тыс. тонн с </a:t>
            </a:r>
            <a:r>
              <a:rPr lang="ru-RU" sz="2400" dirty="0" err="1" smtClean="0">
                <a:latin typeface="Times New Roman" pitchFamily="18" charset="0"/>
                <a:cs typeface="Times New Roman" pitchFamily="18" charset="0"/>
              </a:rPr>
              <a:t>мазутонасосной</a:t>
            </a:r>
            <a:r>
              <a:rPr lang="ru-RU" sz="2400" dirty="0" smtClean="0">
                <a:latin typeface="Times New Roman" pitchFamily="18" charset="0"/>
                <a:cs typeface="Times New Roman" pitchFamily="18" charset="0"/>
              </a:rPr>
              <a:t> станцией и сливной эстакадой, произведена реконструкция двух котлов К 50-40 для возможности сжигания в них мазута.</a:t>
            </a:r>
          </a:p>
          <a:p>
            <a:pPr>
              <a:buNone/>
            </a:pPr>
            <a:r>
              <a:rPr lang="ru-RU" sz="2400" dirty="0" smtClean="0">
                <a:latin typeface="Times New Roman" pitchFamily="18" charset="0"/>
                <a:cs typeface="Times New Roman" pitchFamily="18" charset="0"/>
              </a:rPr>
              <a:t> </a:t>
            </a:r>
          </a:p>
          <a:p>
            <a:pPr>
              <a:buNone/>
            </a:pPr>
            <a:r>
              <a:rPr lang="ru-RU" sz="2400" dirty="0" smtClean="0">
                <a:latin typeface="Times New Roman" pitchFamily="18" charset="0"/>
                <a:cs typeface="Times New Roman" pitchFamily="18" charset="0"/>
              </a:rPr>
              <a:t>Среди коллектива завода Альтах Владимир Александрович пользовался авторитетом. За период работы на заводе имеет 104 поощрения. Награжден орденом "Знак почета". В 1982,1985 году за хорошую работу получил благодарность Министерства машиностроения СССР.</a:t>
            </a:r>
          </a:p>
          <a:p>
            <a:pPr>
              <a:buNone/>
            </a:pPr>
            <a:r>
              <a:rPr lang="ru-RU" sz="2400" dirty="0" smtClean="0">
                <a:latin typeface="Times New Roman" pitchFamily="18" charset="0"/>
                <a:cs typeface="Times New Roman" pitchFamily="18" charset="0"/>
              </a:rPr>
              <a:t>В 1984 году присвоено звание "Ветеран труда завода" с занесением в Книгу Почета.</a:t>
            </a:r>
          </a:p>
          <a:p>
            <a:endParaRPr lang="ru-RU"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screen10.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b="1" u="sng" dirty="0" smtClean="0">
                <a:hlinkClick r:id="rId3"/>
              </a:rPr>
              <a:t>Антонов Виктор Александрович.</a:t>
            </a:r>
            <a:endParaRPr lang="ru-RU" dirty="0"/>
          </a:p>
        </p:txBody>
      </p:sp>
      <p:sp>
        <p:nvSpPr>
          <p:cNvPr id="3" name="Содержимое 2"/>
          <p:cNvSpPr>
            <a:spLocks noGrp="1"/>
          </p:cNvSpPr>
          <p:nvPr>
            <p:ph sz="half" idx="1"/>
          </p:nvPr>
        </p:nvSpPr>
        <p:spPr/>
        <p:txBody>
          <a:bodyPr>
            <a:normAutofit fontScale="25000" lnSpcReduction="20000"/>
          </a:bodyPr>
          <a:lstStyle/>
          <a:p>
            <a:pPr algn="ctr">
              <a:buNone/>
            </a:pPr>
            <a:r>
              <a:rPr lang="ru-RU" sz="5600" b="1" dirty="0" smtClean="0">
                <a:latin typeface="Times New Roman" pitchFamily="18" charset="0"/>
                <a:cs typeface="Times New Roman" pitchFamily="18" charset="0"/>
              </a:rPr>
              <a:t>Антонов Виктор Александрович </a:t>
            </a:r>
          </a:p>
          <a:p>
            <a:pPr algn="ctr">
              <a:buNone/>
            </a:pPr>
            <a:r>
              <a:rPr lang="ru-RU" sz="5600" b="1" dirty="0" smtClean="0">
                <a:latin typeface="Times New Roman" pitchFamily="18" charset="0"/>
                <a:cs typeface="Times New Roman" pitchFamily="18" charset="0"/>
              </a:rPr>
              <a:t>(1934 -  1994)</a:t>
            </a:r>
            <a:endParaRPr lang="ru-RU" sz="5600" dirty="0" smtClean="0">
              <a:latin typeface="Times New Roman" pitchFamily="18" charset="0"/>
              <a:cs typeface="Times New Roman" pitchFamily="18" charset="0"/>
            </a:endParaRPr>
          </a:p>
          <a:p>
            <a:pPr algn="ctr">
              <a:buNone/>
            </a:pPr>
            <a:r>
              <a:rPr lang="ru-RU" sz="5600" dirty="0" smtClean="0">
                <a:latin typeface="Times New Roman" pitchFamily="18" charset="0"/>
                <a:cs typeface="Times New Roman" pitchFamily="18" charset="0"/>
              </a:rPr>
              <a:t> </a:t>
            </a:r>
          </a:p>
          <a:p>
            <a:pPr algn="ctr">
              <a:buNone/>
            </a:pPr>
            <a:r>
              <a:rPr lang="ru-RU" sz="5600" b="1" dirty="0" smtClean="0">
                <a:latin typeface="Times New Roman" pitchFamily="18" charset="0"/>
                <a:cs typeface="Times New Roman" pitchFamily="18" charset="0"/>
              </a:rPr>
              <a:t>Почётный гражданин города Режа. </a:t>
            </a:r>
            <a:endParaRPr lang="ru-RU" sz="5600" dirty="0" smtClean="0">
              <a:latin typeface="Times New Roman" pitchFamily="18" charset="0"/>
              <a:cs typeface="Times New Roman" pitchFamily="18" charset="0"/>
            </a:endParaRPr>
          </a:p>
          <a:p>
            <a:pPr algn="ctr">
              <a:buNone/>
            </a:pPr>
            <a:r>
              <a:rPr lang="ru-RU" sz="5600" b="1" dirty="0" smtClean="0">
                <a:latin typeface="Times New Roman" pitchFamily="18" charset="0"/>
                <a:cs typeface="Times New Roman" pitchFamily="18" charset="0"/>
              </a:rPr>
              <a:t>Решение Думы от 21.05 2003 года № 42, за выдающиеся заслуги в развитии градообразующего предприятия - </a:t>
            </a:r>
            <a:r>
              <a:rPr lang="ru-RU" sz="5600" b="1" dirty="0" err="1" smtClean="0">
                <a:latin typeface="Times New Roman" pitchFamily="18" charset="0"/>
                <a:cs typeface="Times New Roman" pitchFamily="18" charset="0"/>
              </a:rPr>
              <a:t>Режевского</a:t>
            </a:r>
            <a:r>
              <a:rPr lang="ru-RU" sz="5600" b="1" dirty="0" smtClean="0">
                <a:latin typeface="Times New Roman" pitchFamily="18" charset="0"/>
                <a:cs typeface="Times New Roman" pitchFamily="18" charset="0"/>
              </a:rPr>
              <a:t> механического завода, за огромный вклад в развитие социальной инфраструктуры города. </a:t>
            </a:r>
            <a:endParaRPr lang="ru-RU" sz="5600" dirty="0" smtClean="0">
              <a:latin typeface="Times New Roman" pitchFamily="18" charset="0"/>
              <a:cs typeface="Times New Roman" pitchFamily="18" charset="0"/>
            </a:endParaRPr>
          </a:p>
          <a:p>
            <a:pPr algn="ctr">
              <a:buNone/>
            </a:pPr>
            <a:r>
              <a:rPr lang="ru-RU" sz="5600" dirty="0" smtClean="0">
                <a:latin typeface="Times New Roman" pitchFamily="18" charset="0"/>
                <a:cs typeface="Times New Roman" pitchFamily="18" charset="0"/>
              </a:rPr>
              <a:t> </a:t>
            </a:r>
          </a:p>
          <a:p>
            <a:pPr algn="ctr">
              <a:buNone/>
            </a:pPr>
            <a:r>
              <a:rPr lang="ru-RU" sz="5600" b="1" dirty="0" smtClean="0">
                <a:latin typeface="Times New Roman" pitchFamily="18" charset="0"/>
                <a:cs typeface="Times New Roman" pitchFamily="18" charset="0"/>
              </a:rPr>
              <a:t>Биография:</a:t>
            </a:r>
            <a:endParaRPr lang="ru-RU" sz="5600" dirty="0" smtClean="0">
              <a:latin typeface="Times New Roman" pitchFamily="18" charset="0"/>
              <a:cs typeface="Times New Roman" pitchFamily="18" charset="0"/>
            </a:endParaRPr>
          </a:p>
          <a:p>
            <a:pPr algn="ctr">
              <a:buNone/>
            </a:pPr>
            <a:r>
              <a:rPr lang="ru-RU" sz="5600" dirty="0" smtClean="0">
                <a:latin typeface="Times New Roman" pitchFamily="18" charset="0"/>
                <a:cs typeface="Times New Roman" pitchFamily="18" charset="0"/>
              </a:rPr>
              <a:t>В 1935 году семья Антоновых из города Нефтегорска Краснодарского края  переехала  на родину в село Верхозим </a:t>
            </a:r>
            <a:r>
              <a:rPr lang="ru-RU" sz="5600" dirty="0" err="1" smtClean="0">
                <a:latin typeface="Times New Roman" pitchFamily="18" charset="0"/>
                <a:cs typeface="Times New Roman" pitchFamily="18" charset="0"/>
              </a:rPr>
              <a:t>Шемышейского</a:t>
            </a:r>
            <a:r>
              <a:rPr lang="ru-RU" sz="5600" dirty="0" smtClean="0">
                <a:latin typeface="Times New Roman" pitchFamily="18" charset="0"/>
                <a:cs typeface="Times New Roman" pitchFamily="18" charset="0"/>
              </a:rPr>
              <a:t> района Пензенской области.  Виктору, ещё не исполнилось и года. В 1942 году Витя пошёл в первый класс. Закончив школу, поступил в Пензенский индустриальный институт. Закончил институт  с дипломом инженера-механика по специальности «Металлорежущие станки и инструменты».  По распределению  попал на </a:t>
            </a:r>
            <a:r>
              <a:rPr lang="ru-RU" sz="5600" dirty="0" err="1" smtClean="0">
                <a:latin typeface="Times New Roman" pitchFamily="18" charset="0"/>
                <a:cs typeface="Times New Roman" pitchFamily="18" charset="0"/>
              </a:rPr>
              <a:t>Сердобский</a:t>
            </a:r>
            <a:r>
              <a:rPr lang="ru-RU" sz="5600" dirty="0" smtClean="0">
                <a:latin typeface="Times New Roman" pitchFamily="18" charset="0"/>
                <a:cs typeface="Times New Roman" pitchFamily="18" charset="0"/>
              </a:rPr>
              <a:t> часовой завод, что в Пензенской области.</a:t>
            </a:r>
          </a:p>
          <a:p>
            <a:pPr algn="ctr">
              <a:buNone/>
            </a:pPr>
            <a:endParaRPr lang="ru-RU" dirty="0"/>
          </a:p>
        </p:txBody>
      </p:sp>
      <p:pic>
        <p:nvPicPr>
          <p:cNvPr id="5" name="Содержимое 4" descr="antonov_v.a..jpg"/>
          <p:cNvPicPr>
            <a:picLocks noGrp="1" noChangeAspect="1"/>
          </p:cNvPicPr>
          <p:nvPr>
            <p:ph sz="half" idx="2"/>
          </p:nvPr>
        </p:nvPicPr>
        <p:blipFill>
          <a:blip r:embed="rId4" cstate="print"/>
          <a:stretch>
            <a:fillRect/>
          </a:stretch>
        </p:blipFill>
        <p:spPr>
          <a:xfrm>
            <a:off x="5436096" y="1556792"/>
            <a:ext cx="3312368" cy="4824536"/>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screen10.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539552" y="260648"/>
            <a:ext cx="8229600" cy="6192688"/>
          </a:xfrm>
        </p:spPr>
        <p:txBody>
          <a:bodyPr>
            <a:normAutofit fontScale="47500" lnSpcReduction="20000"/>
          </a:bodyPr>
          <a:lstStyle/>
          <a:p>
            <a:pPr>
              <a:buNone/>
            </a:pPr>
            <a:r>
              <a:rPr lang="ru-RU" sz="4300" dirty="0" smtClean="0">
                <a:latin typeface="Times New Roman" pitchFamily="18" charset="0"/>
                <a:cs typeface="Times New Roman" pitchFamily="18" charset="0"/>
              </a:rPr>
              <a:t>Работать начал в штамповочном цехе мастером. И уже через полгода 23-летнего мастера назначают заместителем начальника механосборочного цеха. 3 года Антонов работал в Сердобске.</a:t>
            </a:r>
          </a:p>
          <a:p>
            <a:pPr>
              <a:buNone/>
            </a:pPr>
            <a:r>
              <a:rPr lang="ru-RU" sz="4300" dirty="0" smtClean="0">
                <a:latin typeface="Times New Roman" pitchFamily="18" charset="0"/>
                <a:cs typeface="Times New Roman" pitchFamily="18" charset="0"/>
              </a:rPr>
              <a:t> </a:t>
            </a:r>
          </a:p>
          <a:p>
            <a:pPr>
              <a:buNone/>
            </a:pPr>
            <a:r>
              <a:rPr lang="ru-RU" sz="4300" dirty="0" smtClean="0">
                <a:latin typeface="Times New Roman" pitchFamily="18" charset="0"/>
                <a:cs typeface="Times New Roman" pitchFamily="18" charset="0"/>
              </a:rPr>
              <a:t>Антонов Виктор Александрович поступил на </a:t>
            </a:r>
            <a:r>
              <a:rPr lang="ru-RU" sz="4300" dirty="0" err="1" smtClean="0">
                <a:latin typeface="Times New Roman" pitchFamily="18" charset="0"/>
                <a:cs typeface="Times New Roman" pitchFamily="18" charset="0"/>
              </a:rPr>
              <a:t>Режевской</a:t>
            </a:r>
            <a:r>
              <a:rPr lang="ru-RU" sz="4300" dirty="0" smtClean="0">
                <a:latin typeface="Times New Roman" pitchFamily="18" charset="0"/>
                <a:cs typeface="Times New Roman" pitchFamily="18" charset="0"/>
              </a:rPr>
              <a:t> механический завод в ноябре 1960 года заместителем начальника цеха. Затем работал начальником отдела технического контроля, главным технологом, заместителем главного инженера, с апреля 1967 года главным инженером. С августа 1972 года работал директором завода.</a:t>
            </a:r>
          </a:p>
          <a:p>
            <a:pPr>
              <a:buNone/>
            </a:pPr>
            <a:r>
              <a:rPr lang="ru-RU" sz="4300" dirty="0" smtClean="0">
                <a:latin typeface="Times New Roman" pitchFamily="18" charset="0"/>
                <a:cs typeface="Times New Roman" pitchFamily="18" charset="0"/>
              </a:rPr>
              <a:t> </a:t>
            </a:r>
          </a:p>
          <a:p>
            <a:pPr>
              <a:buNone/>
            </a:pPr>
            <a:r>
              <a:rPr lang="ru-RU" sz="4300" dirty="0" smtClean="0">
                <a:latin typeface="Times New Roman" pitchFamily="18" charset="0"/>
                <a:cs typeface="Times New Roman" pitchFamily="18" charset="0"/>
              </a:rPr>
              <a:t>На всех постах Виктор Александрович зарекомендовал себя как инициативный, грамотный специалист, отличный руководитель. Он много сделал для развития завода в техническом отношении, его расширения, привлечения на завод новых заказов.</a:t>
            </a:r>
          </a:p>
          <a:p>
            <a:pPr>
              <a:buNone/>
            </a:pPr>
            <a:r>
              <a:rPr lang="ru-RU" sz="4300" dirty="0" smtClean="0">
                <a:latin typeface="Times New Roman" pitchFamily="18" charset="0"/>
                <a:cs typeface="Times New Roman" pitchFamily="18" charset="0"/>
              </a:rPr>
              <a:t> </a:t>
            </a:r>
          </a:p>
          <a:p>
            <a:pPr>
              <a:buNone/>
            </a:pPr>
            <a:r>
              <a:rPr lang="ru-RU" sz="4300" dirty="0" smtClean="0">
                <a:latin typeface="Times New Roman" pitchFamily="18" charset="0"/>
                <a:cs typeface="Times New Roman" pitchFamily="18" charset="0"/>
              </a:rPr>
              <a:t>На посту директора много сделал для развития жилищного строительства и благоустройства в городе, по строительству и развитию объектов социальной сферы (детские дошкольные учреждения, профилакторий и др.)</a:t>
            </a:r>
          </a:p>
          <a:p>
            <a:pPr>
              <a:buNone/>
            </a:pPr>
            <a:r>
              <a:rPr lang="ru-RU" sz="4300" dirty="0" smtClean="0">
                <a:latin typeface="Times New Roman" pitchFamily="18" charset="0"/>
                <a:cs typeface="Times New Roman" pitchFamily="18" charset="0"/>
              </a:rPr>
              <a:t> </a:t>
            </a:r>
          </a:p>
          <a:p>
            <a:pPr>
              <a:buNone/>
            </a:pPr>
            <a:endParaRPr lang="ru-RU" sz="49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ааа.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67544" y="836712"/>
            <a:ext cx="8229600" cy="4525963"/>
          </a:xfrm>
        </p:spPr>
        <p:txBody>
          <a:bodyPr>
            <a:normAutofit fontScale="55000" lnSpcReduction="20000"/>
          </a:bodyPr>
          <a:lstStyle/>
          <a:p>
            <a:pPr>
              <a:buNone/>
            </a:pPr>
            <a:r>
              <a:rPr lang="ru-RU" sz="3800" dirty="0" smtClean="0">
                <a:latin typeface="Times New Roman" pitchFamily="18" charset="0"/>
                <a:cs typeface="Times New Roman" pitchFamily="18" charset="0"/>
              </a:rPr>
              <a:t>В 1977 года (в октябре месяце) по приказу Министра, Антонова В.А. был переведен директором </a:t>
            </a:r>
            <a:r>
              <a:rPr lang="ru-RU" sz="3800" dirty="0" err="1" smtClean="0">
                <a:latin typeface="Times New Roman" pitchFamily="18" charset="0"/>
                <a:cs typeface="Times New Roman" pitchFamily="18" charset="0"/>
              </a:rPr>
              <a:t>Высокогорского</a:t>
            </a:r>
            <a:r>
              <a:rPr lang="ru-RU" sz="3800" dirty="0" smtClean="0">
                <a:latin typeface="Times New Roman" pitchFamily="18" charset="0"/>
                <a:cs typeface="Times New Roman" pitchFamily="18" charset="0"/>
              </a:rPr>
              <a:t> механического завода, а затем главным инженером Главного управления министерства машиностроения.</a:t>
            </a:r>
          </a:p>
          <a:p>
            <a:pPr>
              <a:buNone/>
            </a:pPr>
            <a:r>
              <a:rPr lang="ru-RU" sz="3800" dirty="0" smtClean="0">
                <a:latin typeface="Times New Roman" pitchFamily="18" charset="0"/>
                <a:cs typeface="Times New Roman" pitchFamily="18" charset="0"/>
              </a:rPr>
              <a:t> </a:t>
            </a:r>
          </a:p>
          <a:p>
            <a:pPr>
              <a:buNone/>
            </a:pPr>
            <a:r>
              <a:rPr lang="ru-RU" sz="3800" dirty="0" smtClean="0">
                <a:latin typeface="Times New Roman" pitchFamily="18" charset="0"/>
                <a:cs typeface="Times New Roman" pitchFamily="18" charset="0"/>
              </a:rPr>
              <a:t>В январе 1986 года Виктор Александрович снова вернулся в г. Реж директором механического завода. </a:t>
            </a:r>
          </a:p>
          <a:p>
            <a:pPr>
              <a:buNone/>
            </a:pPr>
            <a:r>
              <a:rPr lang="ru-RU" sz="3800" dirty="0" smtClean="0">
                <a:latin typeface="Times New Roman" pitchFamily="18" charset="0"/>
                <a:cs typeface="Times New Roman" pitchFamily="18" charset="0"/>
              </a:rPr>
              <a:t>Виктор Александрович вел большую общественную работу. Много лет был депутатом городского Совета народных депутатов, неоднократно избирался членом горкома КПСС. </a:t>
            </a:r>
          </a:p>
          <a:p>
            <a:pPr>
              <a:buNone/>
            </a:pPr>
            <a:r>
              <a:rPr lang="ru-RU" sz="3800" dirty="0" smtClean="0">
                <a:latin typeface="Times New Roman" pitchFamily="18" charset="0"/>
                <a:cs typeface="Times New Roman" pitchFamily="18" charset="0"/>
              </a:rPr>
              <a:t> </a:t>
            </a:r>
          </a:p>
          <a:p>
            <a:pPr>
              <a:buNone/>
            </a:pPr>
            <a:r>
              <a:rPr lang="ru-RU" sz="3800" dirty="0" smtClean="0">
                <a:latin typeface="Times New Roman" pitchFamily="18" charset="0"/>
                <a:cs typeface="Times New Roman" pitchFamily="18" charset="0"/>
              </a:rPr>
              <a:t>За свой Труд Антонов Виктор Александрович награжден правительственными наградами: медалью «За трудовое отличие», орденами Ленина, Трудового Красного Знамени, Октябрьской Революции.</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1970</Words>
  <Application>Microsoft Office PowerPoint</Application>
  <PresentationFormat>Экран (4:3)</PresentationFormat>
  <Paragraphs>301</Paragraphs>
  <Slides>50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50</vt:i4>
      </vt:variant>
    </vt:vector>
  </HeadingPairs>
  <TitlesOfParts>
    <vt:vector size="51" baseType="lpstr">
      <vt:lpstr>Тема Office</vt:lpstr>
      <vt:lpstr>Почетные люди  города Реж</vt:lpstr>
      <vt:lpstr>Слайд 2</vt:lpstr>
      <vt:lpstr>Алферьев Василий Емельянович.</vt:lpstr>
      <vt:lpstr>Слайд 4</vt:lpstr>
      <vt:lpstr> Альтах Владимир Александрович </vt:lpstr>
      <vt:lpstr>Слайд 6</vt:lpstr>
      <vt:lpstr>Антонов Виктор Александрович.</vt:lpstr>
      <vt:lpstr>Слайд 8</vt:lpstr>
      <vt:lpstr>Слайд 9</vt:lpstr>
      <vt:lpstr>Бабушкин Владимир Александрович.</vt:lpstr>
      <vt:lpstr>Слайд 11</vt:lpstr>
      <vt:lpstr>Слайд 12</vt:lpstr>
      <vt:lpstr>Барахнин Иван Андреевич.</vt:lpstr>
      <vt:lpstr>Слайд 14</vt:lpstr>
      <vt:lpstr>Бесова Валентина Максимовна.</vt:lpstr>
      <vt:lpstr>Слайд 16</vt:lpstr>
      <vt:lpstr>Слайд 17</vt:lpstr>
      <vt:lpstr>Гармс Андрей Яковлевич .</vt:lpstr>
      <vt:lpstr>Слайд 19</vt:lpstr>
      <vt:lpstr>Данилов Василий Александрович.</vt:lpstr>
      <vt:lpstr>Слайд 21</vt:lpstr>
      <vt:lpstr>Слайд 22</vt:lpstr>
      <vt:lpstr>Клевакин Михаил Петрович.</vt:lpstr>
      <vt:lpstr>Слайд 24</vt:lpstr>
      <vt:lpstr>Слайд 25</vt:lpstr>
      <vt:lpstr>Крякунов Николай Алексеевич. </vt:lpstr>
      <vt:lpstr>Слайд 27</vt:lpstr>
      <vt:lpstr>Макурин Аркадий Иванович.</vt:lpstr>
      <vt:lpstr>Слайд 29</vt:lpstr>
      <vt:lpstr>Слайд 30</vt:lpstr>
      <vt:lpstr>Петелин Алексей Логинович.</vt:lpstr>
      <vt:lpstr>Слайд 32</vt:lpstr>
      <vt:lpstr>Постоногов Евгений Иванович.</vt:lpstr>
      <vt:lpstr>Слайд 34</vt:lpstr>
      <vt:lpstr>Слайд 35</vt:lpstr>
      <vt:lpstr>Садовников Андроник Витальевич.</vt:lpstr>
      <vt:lpstr>Слайд 37</vt:lpstr>
      <vt:lpstr>Слайд 38</vt:lpstr>
      <vt:lpstr>Серков Евгений Михайлович.</vt:lpstr>
      <vt:lpstr>Слайд 40</vt:lpstr>
      <vt:lpstr>Слайд 41</vt:lpstr>
      <vt:lpstr> Старов Александр Петрович. </vt:lpstr>
      <vt:lpstr>Слайд 43</vt:lpstr>
      <vt:lpstr>Слайд 44</vt:lpstr>
      <vt:lpstr>Тактуева Лидия Николаевна.</vt:lpstr>
      <vt:lpstr>Слайд 46</vt:lpstr>
      <vt:lpstr>Ферштатер Асир Абрамович.</vt:lpstr>
      <vt:lpstr>Слайд 48</vt:lpstr>
      <vt:lpstr>Фирсова Нина Ивановна. </vt:lpstr>
      <vt:lpstr>Чушев Федор Антонович</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Знаменитые люди города Реж</dc:title>
  <dc:creator>1</dc:creator>
  <cp:lastModifiedBy>1</cp:lastModifiedBy>
  <cp:revision>4</cp:revision>
  <dcterms:created xsi:type="dcterms:W3CDTF">2020-11-13T06:49:19Z</dcterms:created>
  <dcterms:modified xsi:type="dcterms:W3CDTF">2020-11-18T09:21:24Z</dcterms:modified>
</cp:coreProperties>
</file>