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7" r:id="rId1"/>
  </p:sldMasterIdLst>
  <p:sldIdLst>
    <p:sldId id="256" r:id="rId2"/>
    <p:sldId id="259" r:id="rId3"/>
    <p:sldId id="260" r:id="rId4"/>
    <p:sldId id="261" r:id="rId5"/>
    <p:sldId id="263" r:id="rId6"/>
    <p:sldId id="264" r:id="rId7"/>
    <p:sldId id="272" r:id="rId8"/>
    <p:sldId id="273" r:id="rId9"/>
    <p:sldId id="266" r:id="rId10"/>
    <p:sldId id="267" r:id="rId11"/>
    <p:sldId id="268" r:id="rId12"/>
    <p:sldId id="269" r:id="rId13"/>
    <p:sldId id="270" r:id="rId14"/>
    <p:sldId id="271" r:id="rId15"/>
    <p:sldId id="274" r:id="rId1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E625063B-3BA8-4AD2-BF82-5BED7AC4C4AD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72"/>
            <p14:sldId id="273"/>
            <p14:sldId id="266"/>
            <p14:sldId id="267"/>
            <p14:sldId id="268"/>
            <p14:sldId id="269"/>
            <p14:sldId id="270"/>
            <p14:sldId id="271"/>
            <p14:sldId id="274"/>
          </p14:sldIdLst>
        </p14:section>
        <p14:section name="Раздел без заголовка" id="{144C8E16-7A4E-44DE-A638-A79C091B16C3}">
          <p14:sldIdLst/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513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-978" y="-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>
            <a:lvl1pPr marL="0" indent="0" algn="ctr">
              <a:defRPr sz="4000"/>
            </a:lvl1pPr>
          </a:lstStyle>
          <a:p>
            <a:r>
              <a:rPr lang="ru-RU" altLang="zh-CN" smtClean="0"/>
              <a:t>Образец заголовка</a:t>
            </a:r>
            <a:endParaRPr lang="zh-CN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1"/>
            <a:ext cx="6934200" cy="1127125"/>
          </a:xfrm>
        </p:spPr>
        <p:txBody>
          <a:bodyPr/>
          <a:lstStyle>
            <a:lvl1pPr marL="0" indent="0" algn="ctr">
              <a:buFont typeface="Arial" pitchFamily="34" charset="0"/>
              <a:buNone/>
              <a:defRPr sz="3000"/>
            </a:lvl1pPr>
          </a:lstStyle>
          <a:p>
            <a:r>
              <a:rPr lang="ru-RU" altLang="zh-CN" smtClean="0"/>
              <a:t>Образец подзаголовка</a:t>
            </a:r>
            <a:endParaRPr 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>
                <a:sym typeface="Calibri" pitchFamily="34" charset="0"/>
              </a:rPr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>
                <a:sym typeface="Calibri" pitchFamily="34" charset="0"/>
              </a:rPr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>
                <a:sym typeface="Calibri" pitchFamily="34" charset="0"/>
              </a:rPr>
              <a:t>单击此处编辑母版文本样式</a:t>
            </a:r>
          </a:p>
          <a:p>
            <a:pPr lvl="1"/>
            <a:r>
              <a:rPr lang="zh-CN" smtClean="0">
                <a:sym typeface="Calibri" pitchFamily="34" charset="0"/>
              </a:rPr>
              <a:t>第二级</a:t>
            </a:r>
          </a:p>
          <a:p>
            <a:pPr lvl="2"/>
            <a:r>
              <a:rPr lang="zh-CN" smtClean="0">
                <a:sym typeface="Calibri" pitchFamily="34" charset="0"/>
              </a:rPr>
              <a:t>第三级</a:t>
            </a:r>
          </a:p>
          <a:p>
            <a:pPr lvl="3"/>
            <a:r>
              <a:rPr lang="zh-CN" smtClean="0">
                <a:sym typeface="Calibri" pitchFamily="34" charset="0"/>
              </a:rPr>
              <a:t>第四级</a:t>
            </a:r>
          </a:p>
          <a:p>
            <a:pPr lvl="4"/>
            <a:r>
              <a:rPr lang="zh-CN" smtClean="0">
                <a:sym typeface="Calibri" pitchFamily="34" charset="0"/>
              </a:rPr>
              <a:t>第五级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marL="914400" indent="-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" pitchFamily="34" charset="0"/>
        </a:defRPr>
      </a:lvl1pPr>
      <a:lvl2pPr marL="914400" indent="-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华文楷体" charset="-122"/>
          <a:sym typeface="Calibri" pitchFamily="34" charset="0"/>
        </a:defRPr>
      </a:lvl2pPr>
      <a:lvl3pPr marL="914400" indent="-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华文楷体" charset="-122"/>
          <a:sym typeface="Calibri" pitchFamily="34" charset="0"/>
        </a:defRPr>
      </a:lvl3pPr>
      <a:lvl4pPr marL="914400" indent="-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华文楷体" charset="-122"/>
          <a:sym typeface="Calibri" pitchFamily="34" charset="0"/>
        </a:defRPr>
      </a:lvl4pPr>
      <a:lvl5pPr marL="914400" indent="-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华文楷体" charset="-122"/>
          <a:sym typeface="Calibri" pitchFamily="34" charset="0"/>
        </a:defRPr>
      </a:lvl5pPr>
      <a:lvl6pPr marL="1371600" indent="-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华文楷体" charset="-122"/>
          <a:sym typeface="Calibri" pitchFamily="34" charset="0"/>
        </a:defRPr>
      </a:lvl6pPr>
      <a:lvl7pPr marL="1828800" indent="-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华文楷体" charset="-122"/>
          <a:sym typeface="Calibri" pitchFamily="34" charset="0"/>
        </a:defRPr>
      </a:lvl7pPr>
      <a:lvl8pPr marL="2286000" indent="-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华文楷体" charset="-122"/>
          <a:sym typeface="Calibri" pitchFamily="34" charset="0"/>
        </a:defRPr>
      </a:lvl8pPr>
      <a:lvl9pPr marL="2743200" indent="-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华文楷体" charset="-122"/>
          <a:sym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  <a:sym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400">
          <a:solidFill>
            <a:schemeClr val="tx1"/>
          </a:solidFill>
          <a:latin typeface="+mn-lt"/>
          <a:ea typeface="+mn-ea"/>
          <a:sym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>
          <a:solidFill>
            <a:schemeClr val="tx1"/>
          </a:solidFill>
          <a:latin typeface="+mn-lt"/>
          <a:ea typeface="+mn-ea"/>
          <a:sym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chemeClr val="tx1"/>
          </a:solidFill>
          <a:latin typeface="+mn-lt"/>
          <a:ea typeface="+mn-ea"/>
          <a:sym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chemeClr val="tx1"/>
          </a:solidFill>
          <a:latin typeface="+mn-lt"/>
          <a:ea typeface="+mn-ea"/>
          <a:sym typeface="Calibri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chemeClr val="tx1"/>
          </a:solidFill>
          <a:latin typeface="+mn-lt"/>
          <a:ea typeface="+mn-ea"/>
          <a:sym typeface="Calibri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chemeClr val="tx1"/>
          </a:solidFill>
          <a:latin typeface="+mn-lt"/>
          <a:ea typeface="+mn-ea"/>
          <a:sym typeface="Calibri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chemeClr val="tx1"/>
          </a:solidFill>
          <a:latin typeface="+mn-lt"/>
          <a:ea typeface="+mn-ea"/>
          <a:sym typeface="Calibri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am.ru/detskijsad" TargetMode="External"/><Relationship Id="rId2" Type="http://schemas.openxmlformats.org/officeDocument/2006/relationships/hyperlink" Target="https://koon.ru/psihologicheskoe-zdorove-uchitelya-sposoby-sohraneniya-tren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sychojournal.ru/tests/78-psihogeometricheskiy-test-syuzen-dellinger.html" TargetMode="External"/><Relationship Id="rId5" Type="http://schemas.openxmlformats.org/officeDocument/2006/relationships/hyperlink" Target="http://doshkolnik.ru/psihologiya/24136-pdf122.html" TargetMode="External"/><Relationship Id="rId4" Type="http://schemas.openxmlformats.org/officeDocument/2006/relationships/hyperlink" Target="https://multiurok.ru/files/trening-dlia-pedagogov-sokhranenie-psikhologichesk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608CAF3-BB18-434F-8226-820CE43B7D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Как сохранить психологическое здоровье.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Поиск внутренних </a:t>
            </a:r>
            <a:r>
              <a:rPr lang="ru-RU" sz="3200" dirty="0" smtClean="0"/>
              <a:t>ресурсов педагогов</a:t>
            </a:r>
            <a:endParaRPr lang="ru-RU" sz="32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A7D076EB-78C2-4055-ADAC-EE231C5DF1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ru-RU" dirty="0" smtClean="0"/>
              <a:t>Педагог-психолог</a:t>
            </a:r>
            <a:endParaRPr lang="ru-RU" dirty="0"/>
          </a:p>
          <a:p>
            <a:pPr algn="r"/>
            <a:r>
              <a:rPr lang="ru-RU" dirty="0" err="1" smtClean="0"/>
              <a:t>Коркодинова</a:t>
            </a:r>
            <a:r>
              <a:rPr lang="ru-RU" dirty="0" smtClean="0"/>
              <a:t> К. В.</a:t>
            </a:r>
            <a:endParaRPr lang="ru-RU" dirty="0"/>
          </a:p>
          <a:p>
            <a:pPr algn="r"/>
            <a:r>
              <a:rPr lang="ru-RU" dirty="0" smtClean="0"/>
              <a:t>ГБОУ «Центр «Дар»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6268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="" xmlns:a16="http://schemas.microsoft.com/office/drawing/2014/main" id="{C4E4FA74-0F89-47B8-99BC-8E5EF6FC4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471" y="198438"/>
            <a:ext cx="8915400" cy="574448"/>
          </a:xfrm>
        </p:spPr>
        <p:txBody>
          <a:bodyPr>
            <a:normAutofit fontScale="90000"/>
          </a:bodyPr>
          <a:lstStyle/>
          <a:p>
            <a:pPr marL="0" indent="76200"/>
            <a:r>
              <a:rPr lang="ru-RU" dirty="0" smtClean="0">
                <a:solidFill>
                  <a:srgbClr val="1B5136"/>
                </a:solidFill>
                <a:latin typeface="Times New Roman" pitchFamily="18" charset="0"/>
                <a:cs typeface="Times New Roman" pitchFamily="18" charset="0"/>
              </a:rPr>
              <a:t>КВАДРАТ </a:t>
            </a:r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Плюсы-Минусы</a:t>
            </a:r>
            <a:endParaRPr lang="ru-RU" dirty="0">
              <a:solidFill>
                <a:srgbClr val="1B513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="" xmlns:a16="http://schemas.microsoft.com/office/drawing/2014/main" id="{C2CA0CF3-55D2-4728-B9D0-8CFA97DA6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331" y="805543"/>
            <a:ext cx="9302669" cy="4332514"/>
          </a:xfrm>
        </p:spPr>
        <p:txBody>
          <a:bodyPr numCol="3">
            <a:normAutofit fontScale="85000" lnSpcReduction="20000"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Организованность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«Черно-белое» мышление, односторонность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Дисциплинированность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Негибкость, педантизм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Пунктуальность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Чрезмерная строгость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Аккуратность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Дотошность, мелочность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Законопослушность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Чрезмерная серьезность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Трудолюбие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Выжидание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Упорство, настойчивость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Упрямство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Твердость в решениях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Консерватизм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Верность слову, честность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Сопротивление новому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Рациональность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Боязнь риска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Спокойствие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Бедная фантазия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Практичность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Скупость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6014292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E7CB937-CAE1-41EC-86DA-517D6C0F9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28" y="154894"/>
            <a:ext cx="8915400" cy="60710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1B5136"/>
                </a:solidFill>
                <a:latin typeface="Times New Roman" pitchFamily="18" charset="0"/>
                <a:cs typeface="Times New Roman" pitchFamily="18" charset="0"/>
              </a:rPr>
              <a:t>Треугольник</a:t>
            </a:r>
            <a:r>
              <a:rPr lang="ru-RU" dirty="0" smtClean="0"/>
              <a:t> </a:t>
            </a:r>
            <a:r>
              <a:rPr lang="ru-RU" sz="27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Плюсы-Минусы</a:t>
            </a:r>
            <a:endParaRPr lang="ru-RU" sz="27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08E68E6-799D-421C-9E34-2176D3B77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903" y="763814"/>
            <a:ext cx="9509497" cy="4385129"/>
          </a:xfrm>
        </p:spPr>
        <p:txBody>
          <a:bodyPr numCol="3">
            <a:normAutofit fontScale="85000" lnSpcReduction="20000"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Успешное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лидерство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Эгоцентризм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Способность принимать ответственность на себя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Стремление контролировать все происходящее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Способность к концентрации сил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Полная поглощенность делами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Установка на победу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Философия «цель оправдывает средства»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Уверенность в себе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Категоричность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Решительность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Импульсивность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Смелость, склонность к риску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Безжалостность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Прямота, откровенность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Резкость, жестокость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Сила чувств, страстность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Вспышки гнева, ярости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Остроумие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Язвительность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0279932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EE0B8C1-8BC2-4760-BD05-C9368A6F4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614" y="133124"/>
            <a:ext cx="8915400" cy="65064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1B5136"/>
                </a:solidFill>
                <a:latin typeface="Times New Roman" pitchFamily="18" charset="0"/>
                <a:cs typeface="Times New Roman" pitchFamily="18" charset="0"/>
              </a:rPr>
              <a:t>Прямоугольник</a:t>
            </a:r>
            <a:r>
              <a:rPr lang="ru-RU" dirty="0" smtClean="0"/>
              <a:t> </a:t>
            </a: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Плюсы-Минусы</a:t>
            </a:r>
            <a:endParaRPr lang="ru-RU" sz="2400" i="1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6EFAE30-D521-41E4-AEB2-8A846E83E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841" y="685802"/>
            <a:ext cx="9258301" cy="4441370"/>
          </a:xfrm>
        </p:spPr>
        <p:txBody>
          <a:bodyPr numCol="3">
            <a:normAutofit/>
          </a:bodyPr>
          <a:lstStyle/>
          <a:p>
            <a:pPr marL="0" indent="0"/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Ориентация 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поиск</a:t>
            </a:r>
          </a:p>
          <a:p>
            <a:pPr marL="0" indent="0"/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Непоследовательность</a:t>
            </a:r>
          </a:p>
          <a:p>
            <a:pPr marL="0" indent="0"/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Позитивное отношение к новому</a:t>
            </a:r>
          </a:p>
          <a:p>
            <a:pPr marL="0" indent="0"/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Неопределенность</a:t>
            </a:r>
          </a:p>
          <a:p>
            <a:pPr marL="0" indent="0"/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Любознательность</a:t>
            </a:r>
          </a:p>
          <a:p>
            <a:pPr marL="0" indent="0"/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Внутренний разлад</a:t>
            </a:r>
          </a:p>
          <a:p>
            <a:pPr marL="0" indent="0"/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Чувствительность</a:t>
            </a:r>
          </a:p>
          <a:p>
            <a:pPr marL="0" indent="0"/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Внушаемость</a:t>
            </a:r>
          </a:p>
          <a:p>
            <a:pPr marL="0" indent="0"/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Доверчивость и эмпатия</a:t>
            </a:r>
          </a:p>
          <a:p>
            <a:pPr marL="0" indent="0"/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Эмоциональная неустойчивость</a:t>
            </a:r>
          </a:p>
          <a:p>
            <a:pPr marL="0" indent="0"/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Наивность</a:t>
            </a:r>
            <a:endParaRPr lang="ru-RU" sz="26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/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Смелость</a:t>
            </a:r>
          </a:p>
          <a:p>
            <a:pPr marL="0" indent="0"/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Низкая самооценка</a:t>
            </a:r>
          </a:p>
          <a:p>
            <a:pPr marL="0" indent="0"/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Высокая обучаемость</a:t>
            </a:r>
          </a:p>
          <a:p>
            <a:pPr marL="0" indent="0"/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Легковерность</a:t>
            </a:r>
          </a:p>
        </p:txBody>
      </p:sp>
    </p:spTree>
    <p:extLst>
      <p:ext uri="{BB962C8B-B14F-4D97-AF65-F5344CB8AC3E}">
        <p14:creationId xmlns="" xmlns:p14="http://schemas.microsoft.com/office/powerpoint/2010/main" val="3849944128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85AE2D-1E4E-4FF6-BC0D-C5E7764AC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071" y="144010"/>
            <a:ext cx="8915400" cy="65064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1B5136"/>
                </a:solidFill>
                <a:latin typeface="Times New Roman" pitchFamily="18" charset="0"/>
                <a:cs typeface="Times New Roman" pitchFamily="18" charset="0"/>
              </a:rPr>
              <a:t>Круг</a:t>
            </a:r>
            <a:r>
              <a:rPr lang="ru-RU" i="1" dirty="0" smtClean="0"/>
              <a:t> </a:t>
            </a: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Плюсы-Минусы</a:t>
            </a:r>
            <a:endParaRPr lang="ru-RU" sz="2400" i="1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E8221EA-282A-46A5-845E-7515B82C5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957" y="762002"/>
            <a:ext cx="9573985" cy="4299856"/>
          </a:xfrm>
        </p:spPr>
        <p:txBody>
          <a:bodyPr numCol="3">
            <a:normAutofit/>
          </a:bodyPr>
          <a:lstStyle/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Высокая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потребность в общении</a:t>
            </a: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Зависимость от общественного мнения</a:t>
            </a: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Коммуникабельность, доступность</a:t>
            </a: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Непунктуальность</a:t>
            </a: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Доброжелательность</a:t>
            </a: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Мягкотелость</a:t>
            </a: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Заботливость</a:t>
            </a: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Нетребовательность</a:t>
            </a: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Преданность</a:t>
            </a: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Навязчивость</a:t>
            </a: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Щедрая эмоциональная чувствительность</a:t>
            </a: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Болтливость</a:t>
            </a: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Спокойствие и расслабленность</a:t>
            </a: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Сентиментальность</a:t>
            </a: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Бесконфликтность, склонность прощать</a:t>
            </a: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Уступчивость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0493423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7F67344-C74F-448B-BD58-994BA13E8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072" y="176666"/>
            <a:ext cx="8915400" cy="60710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1B5136"/>
                </a:solidFill>
                <a:latin typeface="Times New Roman" pitchFamily="18" charset="0"/>
                <a:cs typeface="Times New Roman" pitchFamily="18" charset="0"/>
              </a:rPr>
              <a:t>Зигзаг</a:t>
            </a:r>
            <a:r>
              <a:rPr lang="ru-RU" dirty="0" smtClean="0"/>
              <a:t> </a:t>
            </a:r>
            <a:r>
              <a:rPr lang="ru-RU" sz="27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Плюсы-Минусы</a:t>
            </a:r>
            <a:endParaRPr lang="ru-RU" sz="2700" i="1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C399A61-C7B0-4584-B422-03CB32724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371" y="718458"/>
            <a:ext cx="9459685" cy="4376056"/>
          </a:xfrm>
        </p:spPr>
        <p:txBody>
          <a:bodyPr numCol="3">
            <a:normAutofit/>
          </a:bodyPr>
          <a:lstStyle/>
          <a:p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Стремление 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 новизне, творчеству</a:t>
            </a:r>
          </a:p>
          <a:p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Неорганизованность, непоследовательность</a:t>
            </a:r>
          </a:p>
          <a:p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Жажда познания</a:t>
            </a:r>
          </a:p>
          <a:p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Непостоянство</a:t>
            </a:r>
          </a:p>
          <a:p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Бунтарский дух</a:t>
            </a:r>
          </a:p>
          <a:p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Индивидуализм, ненадежность</a:t>
            </a:r>
          </a:p>
          <a:p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Мечтательность</a:t>
            </a:r>
          </a:p>
          <a:p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Пренебрежение к законам, традициям</a:t>
            </a:r>
          </a:p>
          <a:p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Ориентация на будущее</a:t>
            </a:r>
          </a:p>
          <a:p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Нереалистичность</a:t>
            </a:r>
          </a:p>
          <a:p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Восторженность</a:t>
            </a:r>
          </a:p>
          <a:p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Безалаберность</a:t>
            </a:r>
          </a:p>
          <a:p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Экспрессивность</a:t>
            </a:r>
          </a:p>
          <a:p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Импульсивность</a:t>
            </a:r>
          </a:p>
          <a:p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Остроумие</a:t>
            </a:r>
          </a:p>
          <a:p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Язвительность, колкость</a:t>
            </a:r>
          </a:p>
        </p:txBody>
      </p:sp>
    </p:spTree>
    <p:extLst>
      <p:ext uri="{BB962C8B-B14F-4D97-AF65-F5344CB8AC3E}">
        <p14:creationId xmlns="" xmlns:p14="http://schemas.microsoft.com/office/powerpoint/2010/main" val="4287415598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051D4AF-182A-4190-8E8F-B59688A04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854" y="250370"/>
            <a:ext cx="9140517" cy="4691744"/>
          </a:xfrm>
        </p:spPr>
        <p:txBody>
          <a:bodyPr/>
          <a:lstStyle/>
          <a:p>
            <a:pPr marL="0" indent="446088"/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Ссылки на источники:</a:t>
            </a:r>
            <a:br>
              <a:rPr lang="ru-RU" sz="2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https://koon.ru/psihologicheskoe-zdorove-uchitelya-sposoby-sohraneniya-trening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https://www.maam.ru/detskijsad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https://multiurok.ru/files/trening-dlia-pedagogov-sokhranenie-psikhologichesk.html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http://doshkolnik.ru/psihologiya/24136-pdf122.html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https://psychojournal.ru/tests/78-psihogeometricheskiy-test-syuzen-dellinger.html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76754912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2E0F8B23-26A6-43BA-860C-369E8DF42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371" y="274638"/>
            <a:ext cx="9448800" cy="1717448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ea typeface="Microsoft YaHei UI" panose="020B0503020204020204" pitchFamily="34" charset="-122"/>
                <a:cs typeface="Times New Roman" pitchFamily="18" charset="0"/>
              </a:rPr>
              <a:t>Ресурс – это некие возможности, которые дают передохнуть, успокоиться привести себя в чувство, дают возможность восстановиться. Это некая опора, стержень, на который можно опереться, когда плохо.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4B5E8754-31CE-4FD7-8730-9835F5D82A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087" y="3579505"/>
            <a:ext cx="4245428" cy="165652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ВНУТРЕННИЕ РЕСУРСЫ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личностные качества или свойства организма, помогающие достичь поставленной цели, они могут быть как положительными, так и отрицательными.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74A5BDB4-2CB3-4F7B-A42E-F303C85CB7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40085" y="3609169"/>
            <a:ext cx="4582885" cy="131117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ВНЕШНИЕ РЕСУРСЫ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это условия, способствующие достижению поставленных целей.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25C6CCD-C700-4131-9E6D-0838705FB2CA}"/>
              </a:ext>
            </a:extLst>
          </p:cNvPr>
          <p:cNvSpPr txBox="1"/>
          <p:nvPr/>
        </p:nvSpPr>
        <p:spPr>
          <a:xfrm>
            <a:off x="3540443" y="1875750"/>
            <a:ext cx="2486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РЕСУРС</a:t>
            </a:r>
          </a:p>
        </p:txBody>
      </p:sp>
      <p:sp>
        <p:nvSpPr>
          <p:cNvPr id="3" name="Стрелка: вниз 2">
            <a:extLst>
              <a:ext uri="{FF2B5EF4-FFF2-40B4-BE49-F238E27FC236}">
                <a16:creationId xmlns="" xmlns:a16="http://schemas.microsoft.com/office/drawing/2014/main" id="{D2C538AD-FE09-4C3D-BC3F-A40A85E64F88}"/>
              </a:ext>
            </a:extLst>
          </p:cNvPr>
          <p:cNvSpPr/>
          <p:nvPr/>
        </p:nvSpPr>
        <p:spPr>
          <a:xfrm rot="2680932">
            <a:off x="3843713" y="2411334"/>
            <a:ext cx="454025" cy="1307764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: вниз 6">
            <a:extLst>
              <a:ext uri="{FF2B5EF4-FFF2-40B4-BE49-F238E27FC236}">
                <a16:creationId xmlns="" xmlns:a16="http://schemas.microsoft.com/office/drawing/2014/main" id="{A37EC483-6842-4D53-8D97-D3383FF58126}"/>
              </a:ext>
            </a:extLst>
          </p:cNvPr>
          <p:cNvSpPr/>
          <p:nvPr/>
        </p:nvSpPr>
        <p:spPr>
          <a:xfrm rot="19200910">
            <a:off x="5374803" y="2424368"/>
            <a:ext cx="455810" cy="127311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34385914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4DF4DF7B-91AC-421D-9615-07D554867A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3097" y="248557"/>
            <a:ext cx="4399531" cy="5156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b="1" dirty="0">
                <a:solidFill>
                  <a:srgbClr val="1B5136"/>
                </a:solidFill>
              </a:rPr>
              <a:t>Внутренние ресурсы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Здоровье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Энергетика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Уверенность в себе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Знания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Опыт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Способности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Навыки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Адекватная самооценка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Самоуважение</a:t>
            </a:r>
          </a:p>
          <a:p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="" xmlns:a16="http://schemas.microsoft.com/office/drawing/2014/main" id="{D5926822-26C0-4D14-AE7D-66E226298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7648" y="304800"/>
            <a:ext cx="3900488" cy="499109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b="1" dirty="0">
                <a:solidFill>
                  <a:srgbClr val="1B5136"/>
                </a:solidFill>
              </a:rPr>
              <a:t>Внешние ресурсы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Деньги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Время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Семья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Друзья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Социальная поддержка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Занятость (работа)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3185029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FCF4DF5-43CE-4AA8-854F-84AAEDCC5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52401"/>
            <a:ext cx="9409113" cy="1023256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rgbClr val="1B5136"/>
                </a:solidFill>
                <a:latin typeface="Times New Roman" pitchFamily="18" charset="0"/>
                <a:cs typeface="Times New Roman" pitchFamily="18" charset="0"/>
              </a:rPr>
              <a:t>Эрих Фромм считал, что </a:t>
            </a:r>
            <a:r>
              <a:rPr lang="ru-RU" sz="2000" dirty="0" smtClean="0">
                <a:solidFill>
                  <a:srgbClr val="1B5136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0" i="1" dirty="0" smtClean="0">
                <a:solidFill>
                  <a:srgbClr val="1B5136"/>
                </a:solidFill>
                <a:latin typeface="Times New Roman" pitchFamily="18" charset="0"/>
                <a:cs typeface="Times New Roman" pitchFamily="18" charset="0"/>
              </a:rPr>
              <a:t>каждый </a:t>
            </a:r>
            <a:r>
              <a:rPr lang="ru-RU" sz="2000" b="0" i="1" dirty="0">
                <a:solidFill>
                  <a:srgbClr val="1B5136"/>
                </a:solidFill>
                <a:latin typeface="Times New Roman" pitchFamily="18" charset="0"/>
                <a:cs typeface="Times New Roman" pitchFamily="18" charset="0"/>
              </a:rPr>
              <a:t>человек обладает тремя самыми важными ресурсами, способными помочь ему решить любую </a:t>
            </a:r>
            <a:r>
              <a:rPr lang="ru-RU" sz="2000" b="0" i="1" dirty="0" smtClean="0">
                <a:solidFill>
                  <a:srgbClr val="1B5136"/>
                </a:solidFill>
                <a:latin typeface="Times New Roman" pitchFamily="18" charset="0"/>
                <a:cs typeface="Times New Roman" pitchFamily="18" charset="0"/>
              </a:rPr>
              <a:t>проблему…</a:t>
            </a:r>
            <a:r>
              <a:rPr lang="ru-RU" sz="2000" dirty="0" smtClean="0">
                <a:solidFill>
                  <a:srgbClr val="1B5136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282C4716-0685-49CC-9F29-A500DE901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252" y="1208313"/>
            <a:ext cx="9426491" cy="299357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НАДЕЖДА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0" dirty="0">
                <a:latin typeface="Times New Roman" pitchFamily="18" charset="0"/>
                <a:cs typeface="Times New Roman" pitchFamily="18" charset="0"/>
              </a:rPr>
              <a:t>то, что обеспечивает готовность к встрече с будущим, саморазвитие и видение его перспектив, что способствует жизни и росту;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ВЕРА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b="0" dirty="0">
                <a:latin typeface="Times New Roman" pitchFamily="18" charset="0"/>
                <a:cs typeface="Times New Roman" pitchFamily="18" charset="0"/>
              </a:rPr>
              <a:t> осознание существования множества возможностей и необходимости вовремя эти возможности обнаружить и использовать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ДУШЕВНАЯ СИЛА(мужество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– с</a:t>
            </a:r>
            <a:r>
              <a:rPr lang="ru-RU" b="0" dirty="0">
                <a:latin typeface="Times New Roman" pitchFamily="18" charset="0"/>
                <a:cs typeface="Times New Roman" pitchFamily="18" charset="0"/>
              </a:rPr>
              <a:t>пособность защитить надежду и веру, способность сказать “нет” тогда, когда весь мир хочет услышать “да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”.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9766980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8827F62-8C13-4559-8886-B34CA8A33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023" y="137718"/>
            <a:ext cx="9393834" cy="716812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1B5136"/>
                </a:solidFill>
              </a:rPr>
              <a:t>признаки сниженного жизненного ресурса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FF40DAF-E3B0-44DA-9910-C8420FC80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2680" y="718457"/>
            <a:ext cx="8729806" cy="2735943"/>
          </a:xfrm>
        </p:spPr>
        <p:txBody>
          <a:bodyPr>
            <a:normAutofit/>
          </a:bodyPr>
          <a:lstStyle/>
          <a:p>
            <a:r>
              <a:rPr lang="ru-RU" sz="2400" dirty="0"/>
              <a:t>1. Постоянная усталость;</a:t>
            </a:r>
            <a:br>
              <a:rPr lang="ru-RU" sz="2400" dirty="0"/>
            </a:br>
            <a:r>
              <a:rPr lang="ru-RU" sz="2400" dirty="0"/>
              <a:t>2. Отсутствие интереса к жизни;</a:t>
            </a:r>
            <a:br>
              <a:rPr lang="ru-RU" sz="2400" dirty="0"/>
            </a:br>
            <a:r>
              <a:rPr lang="ru-RU" sz="2400" dirty="0"/>
              <a:t>3. Использование шаблонного поведения, повторяющееся длительное время;</a:t>
            </a:r>
            <a:br>
              <a:rPr lang="ru-RU" sz="2400" dirty="0"/>
            </a:br>
            <a:r>
              <a:rPr lang="ru-RU" sz="2400" dirty="0"/>
              <a:t>4. Неудовлетворенность от реализованных задач;</a:t>
            </a:r>
            <a:br>
              <a:rPr lang="ru-RU" sz="2400" dirty="0"/>
            </a:br>
            <a:r>
              <a:rPr lang="ru-RU" sz="2400" dirty="0"/>
              <a:t>5. Неспособность получать удовольствие, преобладание негативных эмоций.</a:t>
            </a:r>
          </a:p>
        </p:txBody>
      </p:sp>
    </p:spTree>
    <p:extLst>
      <p:ext uri="{BB962C8B-B14F-4D97-AF65-F5344CB8AC3E}">
        <p14:creationId xmlns="" xmlns:p14="http://schemas.microsoft.com/office/powerpoint/2010/main" val="2320714927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C0A3447E-821D-4A2A-86CC-4B1A1C1AA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214" y="165781"/>
            <a:ext cx="8915400" cy="966333"/>
          </a:xfrm>
        </p:spPr>
        <p:txBody>
          <a:bodyPr>
            <a:normAutofit fontScale="90000"/>
          </a:bodyPr>
          <a:lstStyle/>
          <a:p>
            <a:pPr marL="22225" indent="65088" algn="ctr"/>
            <a:r>
              <a:rPr lang="ru-RU" dirty="0">
                <a:solidFill>
                  <a:srgbClr val="1B5136"/>
                </a:solidFill>
                <a:latin typeface="Times New Roman" pitchFamily="18" charset="0"/>
                <a:cs typeface="Times New Roman" pitchFamily="18" charset="0"/>
              </a:rPr>
              <a:t>Способы пополнения жизненной и профессиональной силы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9C02EEC7-1A5F-4CE4-BC13-1FA6701B3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902" y="1230088"/>
            <a:ext cx="8269887" cy="3975099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Любимое хобби</a:t>
            </a:r>
          </a:p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Домашние животные</a:t>
            </a:r>
          </a:p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Природа</a:t>
            </a:r>
          </a:p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Методы телесно-ориентированной психологии</a:t>
            </a:r>
          </a:p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Поиск внутреннего ресурса</a:t>
            </a:r>
          </a:p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Различные арт-терапевтические техники</a:t>
            </a:r>
          </a:p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Решение проблемы, забирающей энергию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9405540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536A0C6-983E-4BB8-9200-402426CA0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141516"/>
            <a:ext cx="9025618" cy="7728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>
                <a:solidFill>
                  <a:srgbClr val="1B5136"/>
                </a:solidFill>
              </a:rPr>
              <a:t>Упражнение "Поиск ресурса. Список моих ресурсов </a:t>
            </a:r>
            <a:r>
              <a:rPr lang="ru-RU" sz="3600" b="1" i="1" dirty="0" smtClean="0">
                <a:solidFill>
                  <a:srgbClr val="1B5136"/>
                </a:solidFill>
              </a:rPr>
              <a:t>»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D7EADB2-E4B3-4374-9FB1-0BC34DE39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171" y="1012371"/>
            <a:ext cx="9481457" cy="409302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Напишите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что у Вас получается лучше всего. В любых сферах, особенно в профессиональной деятельности.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Напишите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о чем говорят другие люди, когда говорят, что у Вас в этом настоящий талант. По каким вопросам, чаще всего обращаются?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Напишите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чем у Вас есть хороший опыт, образование и навыки.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чем Вы могли бы теоретически стать номер один в мире?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Проанализируйте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выпишите, топ 10 пунктов, что Вы действительно умеете делать лучше всего, что реально хорошо получается, в чем Вы сильны по-настоящему.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Составить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список из 10 вещей/занятий/событий/др., которые возвращают вас в ресурсное состояние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2560967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6954A91-1DA8-4681-9541-94662E307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31" y="172359"/>
            <a:ext cx="9585698" cy="4845956"/>
          </a:xfrm>
        </p:spPr>
        <p:txBody>
          <a:bodyPr>
            <a:normAutofit lnSpcReduction="10000"/>
          </a:bodyPr>
          <a:lstStyle/>
          <a:p>
            <a:pPr marL="0" indent="376238">
              <a:buNone/>
            </a:pPr>
            <a:r>
              <a:rPr lang="ru-RU" sz="2400" b="1" i="1" dirty="0">
                <a:solidFill>
                  <a:srgbClr val="1B5136"/>
                </a:solidFill>
                <a:latin typeface="Times New Roman" pitchFamily="18" charset="0"/>
                <a:cs typeface="Times New Roman" pitchFamily="18" charset="0"/>
              </a:rPr>
              <a:t>Вспомните событие из вашей жизни, которое негативно повлияло на вас. Для начала возьмите событие из не очень далекого прошлого. Найдите в нем позитивные интерпретации.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позитивные функции это событие выполняет в твоей жизни? (Что в нем позитивного?)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Чем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 ситуация оказалась для меня полезной?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Какой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важный и полезный урок я из нее извлек? От чего он тебя оберегает?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твои способности развивает?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каких возможностях, еще нереализованных тобой, ты задумываешься благодаря этой ситуации? В чем эта ситуация тебя усиливает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7225897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BAE558D2-7F56-4EE7-8429-29502F93C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225" indent="-22225"/>
            <a:r>
              <a:rPr lang="ru-RU" b="1" dirty="0">
                <a:solidFill>
                  <a:srgbClr val="1B5136"/>
                </a:solidFill>
                <a:latin typeface="Times New Roman" pitchFamily="18" charset="0"/>
                <a:cs typeface="Times New Roman" pitchFamily="18" charset="0"/>
              </a:rPr>
              <a:t>«Тест геометрических фигур» (Сьюзен </a:t>
            </a:r>
            <a:r>
              <a:rPr lang="ru-RU" b="1" dirty="0" err="1">
                <a:solidFill>
                  <a:srgbClr val="1B5136"/>
                </a:solidFill>
                <a:latin typeface="Times New Roman" pitchFamily="18" charset="0"/>
                <a:cs typeface="Times New Roman" pitchFamily="18" charset="0"/>
              </a:rPr>
              <a:t>Деллингер</a:t>
            </a:r>
            <a:r>
              <a:rPr lang="ru-RU" b="1" dirty="0">
                <a:solidFill>
                  <a:srgbClr val="1B5136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solidFill>
                <a:srgbClr val="1B513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Объект 5">
            <a:extLst>
              <a:ext uri="{FF2B5EF4-FFF2-40B4-BE49-F238E27FC236}">
                <a16:creationId xmlns="" xmlns:a16="http://schemas.microsoft.com/office/drawing/2014/main" id="{021770CC-DE81-420D-9C9C-E6318087E6C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9715" y="2220685"/>
            <a:ext cx="8262256" cy="14151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563771938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">
      <a:majorFont>
        <a:latin typeface="Calibri"/>
        <a:ea typeface="华文楷体"/>
        <a:cs typeface=""/>
      </a:majorFont>
      <a:minorFont>
        <a:latin typeface="Calibri"/>
        <a:ea typeface="华文楷体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bambuk</Template>
  <TotalTime>512</TotalTime>
  <Words>623</Words>
  <Application>Microsoft Office PowerPoint</Application>
  <PresentationFormat>Лист A4 (210x297 мм)</PresentationFormat>
  <Paragraphs>154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主题</vt:lpstr>
      <vt:lpstr>Как сохранить психологическое здоровье. Поиск внутренних ресурсов педагогов</vt:lpstr>
      <vt:lpstr>Ресурс – это некие возможности, которые дают передохнуть, успокоиться привести себя в чувство, дают возможность восстановиться. Это некая опора, стержень, на который можно опереться, когда плохо.</vt:lpstr>
      <vt:lpstr>Слайд 3</vt:lpstr>
      <vt:lpstr>Эрих Фромм считал, что «каждый человек обладает тремя самыми важными ресурсами, способными помочь ему решить любую проблему…» </vt:lpstr>
      <vt:lpstr>признаки сниженного жизненного ресурса</vt:lpstr>
      <vt:lpstr>Способы пополнения жизненной и профессиональной силы</vt:lpstr>
      <vt:lpstr>Упражнение "Поиск ресурса. Список моих ресурсов »</vt:lpstr>
      <vt:lpstr>Слайд 8</vt:lpstr>
      <vt:lpstr>«Тест геометрических фигур» (Сьюзен Деллингер).</vt:lpstr>
      <vt:lpstr>КВАДРАТ Плюсы-Минусы</vt:lpstr>
      <vt:lpstr>Треугольник Плюсы-Минусы</vt:lpstr>
      <vt:lpstr>Прямоугольник Плюсы-Минусы</vt:lpstr>
      <vt:lpstr>Круг Плюсы-Минусы</vt:lpstr>
      <vt:lpstr>Зигзаг Плюсы-Минусы</vt:lpstr>
      <vt:lpstr>Ссылки на источники:  - https://koon.ru/psihologicheskoe-zdorove-uchitelya-sposoby-sohraneniya-trening  - https://www.maam.ru/detskijsad  - https://multiurok.ru/files/trening-dlia-pedagogov-sokhranenie-psikhologichesk.html   - http://doshkolnik.ru/psihologiya/24136-pdf122.html   - https://psychojournal.ru/tests/78-psihogeometricheskiy-test-syuzen-dellinger.html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Семинар-практикум для педагогов Поиск внутренних ресурсов</dc:title>
  <dc:creator>Психолог</dc:creator>
  <cp:lastModifiedBy>ПК2</cp:lastModifiedBy>
  <cp:revision>49</cp:revision>
  <dcterms:created xsi:type="dcterms:W3CDTF">2021-04-06T12:47:06Z</dcterms:created>
  <dcterms:modified xsi:type="dcterms:W3CDTF">2022-03-14T06:27:51Z</dcterms:modified>
</cp:coreProperties>
</file>