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60" r:id="rId4"/>
    <p:sldId id="261" r:id="rId5"/>
    <p:sldId id="262" r:id="rId6"/>
    <p:sldId id="263" r:id="rId7"/>
    <p:sldId id="283" r:id="rId8"/>
    <p:sldId id="264" r:id="rId9"/>
    <p:sldId id="265" r:id="rId10"/>
    <p:sldId id="284" r:id="rId11"/>
    <p:sldId id="282" r:id="rId12"/>
    <p:sldId id="267" r:id="rId13"/>
    <p:sldId id="266" r:id="rId14"/>
    <p:sldId id="268" r:id="rId15"/>
    <p:sldId id="286" r:id="rId16"/>
    <p:sldId id="269" r:id="rId17"/>
    <p:sldId id="285" r:id="rId18"/>
    <p:sldId id="270" r:id="rId19"/>
    <p:sldId id="271" r:id="rId20"/>
    <p:sldId id="273" r:id="rId21"/>
    <p:sldId id="272" r:id="rId22"/>
    <p:sldId id="274" r:id="rId23"/>
    <p:sldId id="275" r:id="rId24"/>
    <p:sldId id="258" r:id="rId25"/>
    <p:sldId id="276" r:id="rId26"/>
    <p:sldId id="293" r:id="rId27"/>
    <p:sldId id="292" r:id="rId28"/>
    <p:sldId id="291" r:id="rId29"/>
    <p:sldId id="290" r:id="rId30"/>
    <p:sldId id="289" r:id="rId31"/>
    <p:sldId id="288" r:id="rId32"/>
    <p:sldId id="287" r:id="rId33"/>
    <p:sldId id="296" r:id="rId34"/>
    <p:sldId id="277" r:id="rId35"/>
    <p:sldId id="278" r:id="rId36"/>
    <p:sldId id="279" r:id="rId37"/>
    <p:sldId id="280" r:id="rId38"/>
    <p:sldId id="297" r:id="rId39"/>
    <p:sldId id="298" r:id="rId40"/>
    <p:sldId id="29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48" autoAdjust="0"/>
    <p:restoredTop sz="94660"/>
  </p:normalViewPr>
  <p:slideViewPr>
    <p:cSldViewPr>
      <p:cViewPr>
        <p:scale>
          <a:sx n="76" d="100"/>
          <a:sy n="76" d="100"/>
        </p:scale>
        <p:origin x="-312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63DA0-11E8-4BA7-A117-0230EA6D9E82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10309-C9C3-4611-9863-36580F60B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862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340768"/>
            <a:ext cx="8458200" cy="2454618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Переплетно-картонажное дело. 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Профессия «Переплетчик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изводство денежных купюр в цехе Московской печатной фабри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4536504" cy="3024335"/>
          </a:xfrm>
          <a:prstGeom prst="rect">
            <a:avLst/>
          </a:prstGeom>
        </p:spPr>
      </p:pic>
      <p:pic>
        <p:nvPicPr>
          <p:cNvPr id="3" name="Рисунок 2" descr="permskaya-pechatnaya-fabrika-goznaka-0000583512-pre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356992"/>
            <a:ext cx="4455494" cy="3240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3573016"/>
            <a:ext cx="4351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Производство денежных купюр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фабриках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Гознака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83139_w640_h640_folder029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1640" y="692696"/>
            <a:ext cx="6000667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2-07-11-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539552" y="332656"/>
            <a:ext cx="2160240" cy="1718373"/>
          </a:xfrm>
          <a:prstGeom prst="rect">
            <a:avLst/>
          </a:prstGeom>
        </p:spPr>
      </p:pic>
      <p:pic>
        <p:nvPicPr>
          <p:cNvPr id="4" name="Рисунок 3" descr="shop_items_catalog_image467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7FBFC"/>
              </a:clrFrom>
              <a:clrTo>
                <a:srgbClr val="F7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608" y="2708920"/>
            <a:ext cx="4486652" cy="3888432"/>
          </a:xfrm>
          <a:prstGeom prst="rect">
            <a:avLst/>
          </a:prstGeom>
        </p:spPr>
      </p:pic>
      <p:pic>
        <p:nvPicPr>
          <p:cNvPr id="5" name="Рисунок 4" descr="5175cdca1de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124744"/>
            <a:ext cx="4320480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_b6f25165.jpg"/>
          <p:cNvPicPr>
            <a:picLocks noChangeAspect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>
          <a:xfrm>
            <a:off x="323528" y="836712"/>
            <a:ext cx="3635896" cy="2016224"/>
          </a:xfrm>
          <a:prstGeom prst="rect">
            <a:avLst/>
          </a:prstGeom>
        </p:spPr>
      </p:pic>
      <p:pic>
        <p:nvPicPr>
          <p:cNvPr id="4" name="Рисунок 3" descr="99412780_01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467544" y="3645024"/>
            <a:ext cx="4767688" cy="2448272"/>
          </a:xfrm>
          <a:prstGeom prst="rect">
            <a:avLst/>
          </a:prstGeom>
        </p:spPr>
      </p:pic>
      <p:pic>
        <p:nvPicPr>
          <p:cNvPr id="5" name="Рисунок 4" descr="cimg1116.jpg"/>
          <p:cNvPicPr>
            <a:picLocks noChangeAspect="1"/>
          </p:cNvPicPr>
          <p:nvPr/>
        </p:nvPicPr>
        <p:blipFill>
          <a:blip r:embed="rId4" cstate="email">
            <a:lum bright="-10000" contrast="10000"/>
          </a:blip>
          <a:srcRect/>
          <a:stretch>
            <a:fillRect/>
          </a:stretch>
        </p:blipFill>
        <p:spPr>
          <a:xfrm>
            <a:off x="6588224" y="3573016"/>
            <a:ext cx="2160240" cy="2808312"/>
          </a:xfrm>
          <a:prstGeom prst="rect">
            <a:avLst/>
          </a:prstGeom>
        </p:spPr>
      </p:pic>
      <p:pic>
        <p:nvPicPr>
          <p:cNvPr id="8" name="Рисунок 7" descr="suvenir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220072" y="332656"/>
            <a:ext cx="3174603" cy="2819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4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ПЕРЕПЛЁТ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—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твердое, прочное покрытие готового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издания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содержащее ряд его  сведений. Является элементом художественного оформления издания и обеспечивает его сохранность.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переп кодекса 4 век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  <a:lum bright="-10000" contrast="20000"/>
          </a:blip>
          <a:stretch>
            <a:fillRect/>
          </a:stretch>
        </p:blipFill>
        <p:spPr>
          <a:xfrm>
            <a:off x="683568" y="1988840"/>
            <a:ext cx="2540000" cy="25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4797152"/>
            <a:ext cx="2926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Переплёт кодекса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век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книж переп 15 век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  <a:lum bright="-10000" contrast="20000"/>
          </a:blip>
          <a:stretch>
            <a:fillRect/>
          </a:stretch>
        </p:blipFill>
        <p:spPr>
          <a:xfrm>
            <a:off x="3635896" y="3284984"/>
            <a:ext cx="2540000" cy="25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7864" y="5949280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Книжный переплёт </a:t>
            </a:r>
            <a:r>
              <a:rPr lang="en-US" dirty="0" smtClean="0"/>
              <a:t>XV </a:t>
            </a:r>
            <a:r>
              <a:rPr lang="ru-RU" dirty="0" smtClean="0"/>
              <a:t>век</a:t>
            </a:r>
            <a:endParaRPr lang="ru-RU" dirty="0"/>
          </a:p>
        </p:txBody>
      </p:sp>
      <p:pic>
        <p:nvPicPr>
          <p:cNvPr id="7" name="Рисунок 6" descr="средн век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  <a:lum bright="-10000" contrast="20000"/>
          </a:blip>
          <a:stretch>
            <a:fillRect/>
          </a:stretch>
        </p:blipFill>
        <p:spPr>
          <a:xfrm>
            <a:off x="6228184" y="1988840"/>
            <a:ext cx="2540000" cy="25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04248" y="4869160"/>
            <a:ext cx="1647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Средние века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332656"/>
            <a:ext cx="3438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Твёрдый переплёт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3" name="Рисунок 2" descr="tverdpereple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568" y="4797152"/>
            <a:ext cx="3074706" cy="1844824"/>
          </a:xfrm>
          <a:prstGeom prst="rect">
            <a:avLst/>
          </a:prstGeom>
        </p:spPr>
      </p:pic>
      <p:pic>
        <p:nvPicPr>
          <p:cNvPr id="4" name="Рисунок 3" descr="md_f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76672"/>
            <a:ext cx="3888432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5536" y="4005064"/>
            <a:ext cx="3589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Книги в твердом переплете 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золотым тиснением обложки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355976" y="908720"/>
            <a:ext cx="463556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Твердый переплет можно смело считать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самым древним. Он предполагает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определенный способ сшивания книг,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известным еще во 2 веке н.э. </a:t>
            </a:r>
          </a:p>
          <a:p>
            <a:endParaRPr lang="ru-RU" b="1" i="1" dirty="0" smtClean="0"/>
          </a:p>
        </p:txBody>
      </p:sp>
      <p:pic>
        <p:nvPicPr>
          <p:cNvPr id="7" name="Рисунок 6" descr="63_2_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068960"/>
            <a:ext cx="4672600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tverdij-pereplet-pechat-diploma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4088" y="188640"/>
            <a:ext cx="3505200" cy="3686175"/>
          </a:xfrm>
          <a:prstGeom prst="rect">
            <a:avLst/>
          </a:prstGeom>
        </p:spPr>
      </p:pic>
      <p:pic>
        <p:nvPicPr>
          <p:cNvPr id="4" name="Рисунок 3" descr="x_115fc4c9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583" y="2132856"/>
            <a:ext cx="4956395" cy="3816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692696"/>
            <a:ext cx="2567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Переплёт на пружину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3728" y="332656"/>
            <a:ext cx="2517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Мягкий переплёт.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256" y="5517232"/>
            <a:ext cx="85666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Книга в мягком переплёте</a:t>
            </a:r>
            <a:r>
              <a:rPr lang="ru-RU" sz="2400" dirty="0" smtClean="0"/>
              <a:t>— </a:t>
            </a:r>
            <a:r>
              <a:rPr lang="ru-RU" sz="2000" dirty="0" smtClean="0"/>
              <a:t>книжное издание</a:t>
            </a:r>
          </a:p>
          <a:p>
            <a:r>
              <a:rPr lang="ru-RU" sz="2000" dirty="0" smtClean="0"/>
              <a:t> большого объема в </a:t>
            </a:r>
            <a:r>
              <a:rPr lang="ru-RU" sz="2000" b="1" dirty="0" smtClean="0"/>
              <a:t>обложке</a:t>
            </a:r>
            <a:r>
              <a:rPr lang="ru-RU" sz="2000" dirty="0" smtClean="0"/>
              <a:t>, как правило, с клеевым  скреплением блока.</a:t>
            </a:r>
            <a:endParaRPr lang="ru-RU" sz="2000" dirty="0"/>
          </a:p>
        </p:txBody>
      </p:sp>
      <p:pic>
        <p:nvPicPr>
          <p:cNvPr id="5" name="Рисунок 4" descr="51b93d1cb11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340768"/>
            <a:ext cx="5688632" cy="3795384"/>
          </a:xfrm>
          <a:prstGeom prst="rect">
            <a:avLst/>
          </a:prstGeom>
        </p:spPr>
      </p:pic>
      <p:pic>
        <p:nvPicPr>
          <p:cNvPr id="6" name="Рисунок 5" descr="0202541_en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76672"/>
            <a:ext cx="2575545" cy="3280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332656"/>
            <a:ext cx="5423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немного о производстве бумаги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08720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Сырьем для изготовления разных видов бумаги является древесина девяти основных пород, используемых в различных соотношениях: ели, сосны, пихты, ольхи, лиственницы, тополя, березы, осины, бука.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li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491880" y="2348880"/>
            <a:ext cx="2915816" cy="2079072"/>
          </a:xfrm>
          <a:prstGeom prst="rect">
            <a:avLst/>
          </a:prstGeom>
        </p:spPr>
      </p:pic>
      <p:pic>
        <p:nvPicPr>
          <p:cNvPr id="5" name="Рисунок 4" descr="1367790724_main_big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491880" y="4725144"/>
            <a:ext cx="2916324" cy="1944216"/>
          </a:xfrm>
          <a:prstGeom prst="rect">
            <a:avLst/>
          </a:prstGeom>
        </p:spPr>
      </p:pic>
      <p:pic>
        <p:nvPicPr>
          <p:cNvPr id="6" name="Рисунок 5" descr="657917387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516216" y="2276872"/>
            <a:ext cx="2145978" cy="2861304"/>
          </a:xfrm>
          <a:prstGeom prst="rect">
            <a:avLst/>
          </a:prstGeom>
        </p:spPr>
      </p:pic>
      <p:pic>
        <p:nvPicPr>
          <p:cNvPr id="7" name="Рисунок 6" descr="i (1)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</a:blip>
          <a:stretch>
            <a:fillRect/>
          </a:stretch>
        </p:blipFill>
        <p:spPr>
          <a:xfrm>
            <a:off x="384016" y="2780928"/>
            <a:ext cx="2806392" cy="2664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7624" y="5661248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Клён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78176390_bereza_003.jpg"/>
          <p:cNvPicPr>
            <a:picLocks noChangeAspect="1"/>
          </p:cNvPicPr>
          <p:nvPr/>
        </p:nvPicPr>
        <p:blipFill>
          <a:blip r:embed="rId2" cstate="email">
            <a:lum bright="-10000" contrast="10000"/>
          </a:blip>
          <a:stretch>
            <a:fillRect/>
          </a:stretch>
        </p:blipFill>
        <p:spPr>
          <a:xfrm>
            <a:off x="395536" y="260648"/>
            <a:ext cx="3624064" cy="2718048"/>
          </a:xfrm>
          <a:prstGeom prst="rect">
            <a:avLst/>
          </a:prstGeom>
        </p:spPr>
      </p:pic>
      <p:pic>
        <p:nvPicPr>
          <p:cNvPr id="3" name="Рисунок 2" descr="88470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436096" y="404664"/>
            <a:ext cx="3318495" cy="3932770"/>
          </a:xfrm>
          <a:prstGeom prst="rect">
            <a:avLst/>
          </a:prstGeom>
        </p:spPr>
      </p:pic>
      <p:pic>
        <p:nvPicPr>
          <p:cNvPr id="4" name="Рисунок 3" descr="1323960001993801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3688" y="3212976"/>
            <a:ext cx="3455665" cy="3429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96" y="6237312"/>
            <a:ext cx="917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Пихта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948264" y="4653136"/>
            <a:ext cx="918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Ольха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19256" cy="230425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переплетно-</a:t>
            </a:r>
            <a:br>
              <a:rPr lang="ru-RU" sz="4000" dirty="0" smtClean="0"/>
            </a:br>
            <a:r>
              <a:rPr lang="ru-RU" sz="4000" dirty="0" smtClean="0"/>
              <a:t>                         картонажное</a:t>
            </a:r>
            <a:br>
              <a:rPr lang="ru-RU" sz="4000" dirty="0" smtClean="0"/>
            </a:br>
            <a:r>
              <a:rPr lang="ru-RU" sz="4000" dirty="0" smtClean="0"/>
              <a:t>                                                   дело</a:t>
            </a:r>
            <a:endParaRPr lang="ru-RU" sz="4000" dirty="0"/>
          </a:p>
        </p:txBody>
      </p:sp>
      <p:pic>
        <p:nvPicPr>
          <p:cNvPr id="5" name="Рисунок 4" descr="01 (1)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076056" y="3140968"/>
            <a:ext cx="3523602" cy="2672904"/>
          </a:xfrm>
          <a:prstGeom prst="rect">
            <a:avLst/>
          </a:prstGeom>
        </p:spPr>
      </p:pic>
      <p:pic>
        <p:nvPicPr>
          <p:cNvPr id="6" name="Рисунок 5" descr="BookCover_v1_NoPlug00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552" y="2636912"/>
            <a:ext cx="3190817" cy="307027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476672"/>
            <a:ext cx="4657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Целлюлозно-бумажный комбинат.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139213-contentImage1_2-original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259632" y="1268760"/>
            <a:ext cx="6241876" cy="4618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изготовления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бумаги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требуются целлюлоза, древесная масса и макулатура. К водному раствору целлюлозы и древесной массы добавляют клей, глинозем, разные наполнители, красящие вещества.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1844824"/>
            <a:ext cx="6102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Бумажная масса накапливается в специальном бассейне, откуда поступает на бумагоделательные машины.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бумагоделат маш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99792" y="3284984"/>
            <a:ext cx="3600400" cy="270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71309a8bee5cc469ca858c0382a5dfa.jpg"/>
          <p:cNvPicPr>
            <a:picLocks noChangeAspect="1"/>
          </p:cNvPicPr>
          <p:nvPr/>
        </p:nvPicPr>
        <p:blipFill>
          <a:blip r:embed="rId2" cstate="email">
            <a:lum bright="-10000" contrast="10000"/>
          </a:blip>
          <a:stretch>
            <a:fillRect/>
          </a:stretch>
        </p:blipFill>
        <p:spPr>
          <a:xfrm>
            <a:off x="323527" y="260648"/>
            <a:ext cx="3360373" cy="2520280"/>
          </a:xfrm>
          <a:prstGeom prst="rect">
            <a:avLst/>
          </a:prstGeom>
        </p:spPr>
      </p:pic>
      <p:pic>
        <p:nvPicPr>
          <p:cNvPr id="3" name="Рисунок 2" descr="nizhniy_novgorod_bumaga_papirosnaya_3217.jpe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11960" y="260648"/>
            <a:ext cx="4780489" cy="3816424"/>
          </a:xfrm>
          <a:prstGeom prst="rect">
            <a:avLst/>
          </a:prstGeom>
        </p:spPr>
      </p:pic>
      <p:pic>
        <p:nvPicPr>
          <p:cNvPr id="4" name="Рисунок 3" descr="zapustil-dve-novye-gofrolinii-obshchey-stoimostyu-11-mln-evro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9512" y="3573016"/>
            <a:ext cx="3810000" cy="2381250"/>
          </a:xfrm>
          <a:prstGeom prst="rect">
            <a:avLst/>
          </a:prstGeom>
        </p:spPr>
      </p:pic>
      <p:pic>
        <p:nvPicPr>
          <p:cNvPr id="5" name="Рисунок 4" descr="6A9E6D6C-A908-4F95-8BDE-D2B05B1754B3_w640_r1_s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515994" y="4293096"/>
            <a:ext cx="4040110" cy="2272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79512" y="188640"/>
            <a:ext cx="85689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Отличие картона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 бумаги – в 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большем количестве бумажной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массы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единицу площади. Для получения картона чаще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используют вещества с более грубыми и жесткими волокнами -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бурую древесную массу, целлюлозу и макулатуру.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0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79512" y="1916832"/>
            <a:ext cx="2952328" cy="2125676"/>
          </a:xfrm>
          <a:prstGeom prst="rect">
            <a:avLst/>
          </a:prstGeom>
        </p:spPr>
      </p:pic>
      <p:pic>
        <p:nvPicPr>
          <p:cNvPr id="8" name="Рисунок 7" descr="158656_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300192" y="1916832"/>
            <a:ext cx="2555776" cy="3644600"/>
          </a:xfrm>
          <a:prstGeom prst="rect">
            <a:avLst/>
          </a:prstGeom>
        </p:spPr>
      </p:pic>
      <p:pic>
        <p:nvPicPr>
          <p:cNvPr id="9" name="Рисунок 8" descr="factories-paperboard-products-russia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627784" y="3433728"/>
            <a:ext cx="3672408" cy="3424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6632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Картоном называют плотный, иногда многослойный, материал толщиной от 0,3 до 5 мм 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 descr="_________________4cf94488b6f5d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62000" y="1109662"/>
            <a:ext cx="7620000" cy="4638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728" y="6093296"/>
            <a:ext cx="5538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Гофрированный цветной картон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Знаете ли вы, что на производство одной тонны печатной бумаги требуется  3.5 кубических метра древесины?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181219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907704" y="2924944"/>
            <a:ext cx="4968552" cy="3761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824" y="2060848"/>
            <a:ext cx="3008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Берегите лес!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9632" y="1124744"/>
            <a:ext cx="70505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Запомните, что на изготовление двух книг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требуется одно дерево!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Профессия «Переплетчик»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30149" r="60000" b="19683"/>
          <a:stretch/>
        </p:blipFill>
        <p:spPr bwMode="auto">
          <a:xfrm>
            <a:off x="827584" y="1700808"/>
            <a:ext cx="3118048" cy="41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6" t="26252" r="21918" b="18466"/>
          <a:stretch/>
        </p:blipFill>
        <p:spPr bwMode="auto">
          <a:xfrm>
            <a:off x="4572000" y="1700808"/>
            <a:ext cx="3560474" cy="41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015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747664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>
                <a:effectLst/>
              </a:rPr>
              <a:t/>
            </a:r>
            <a:br>
              <a:rPr lang="ru-RU" sz="1600" dirty="0"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Переплетчик</a:t>
            </a:r>
            <a:r>
              <a:rPr lang="ru-RU" sz="1800" dirty="0">
                <a:solidFill>
                  <a:schemeClr val="tx1"/>
                </a:solidFill>
                <a:effectLst/>
              </a:rPr>
              <a:t> – специалист, участвующий в изготовлении переплетов и обложек для книг, архивных дел и другой печатной продукции. Основная деятельность переплетчика связана с изготовлением переплетов из различных материалов.</a:t>
            </a: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  <a:effectLst/>
              </a:rPr>
              <a:t> Переплетчик отвечает за все этапы работы: подбирает материал, раскраивает его, делает обрез, заклейку и округление корешка блока, вставку блока в крышку.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4" y="2492896"/>
            <a:ext cx="6161473" cy="410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141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 t="16345" r="17026" b="20748"/>
          <a:stretch/>
        </p:blipFill>
        <p:spPr bwMode="auto">
          <a:xfrm>
            <a:off x="467544" y="836712"/>
            <a:ext cx="852707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257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t="9427" r="3436" b="16501"/>
          <a:stretch/>
        </p:blipFill>
        <p:spPr bwMode="auto">
          <a:xfrm>
            <a:off x="539552" y="332656"/>
            <a:ext cx="8303823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548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88640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 smtClean="0">
                <a:solidFill>
                  <a:schemeClr val="tx2"/>
                </a:solidFill>
              </a:rPr>
              <a:t>Что такое картонаж?</a:t>
            </a:r>
          </a:p>
          <a:p>
            <a:pPr fontAlgn="base"/>
            <a:r>
              <a:rPr lang="ru-RU" sz="2400" i="1" dirty="0" smtClean="0">
                <a:solidFill>
                  <a:schemeClr val="tx2"/>
                </a:solidFill>
              </a:rPr>
              <a:t>Картонаж – это изготовление различных изделий из картона. </a:t>
            </a:r>
            <a:br>
              <a:rPr lang="ru-RU" sz="2400" i="1" dirty="0" smtClean="0">
                <a:solidFill>
                  <a:schemeClr val="tx2"/>
                </a:solidFill>
              </a:rPr>
            </a:br>
            <a:r>
              <a:rPr lang="ru-RU" i="1" dirty="0" smtClean="0">
                <a:solidFill>
                  <a:schemeClr val="tx2"/>
                </a:solidFill>
              </a:rPr>
              <a:t/>
            </a:r>
            <a:br>
              <a:rPr lang="ru-RU" i="1" dirty="0" smtClean="0">
                <a:solidFill>
                  <a:schemeClr val="tx2"/>
                </a:solidFill>
              </a:rPr>
            </a:b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6" name="Рисунок 5" descr="10618800_a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536" y="2708920"/>
            <a:ext cx="3810000" cy="2857500"/>
          </a:xfrm>
          <a:prstGeom prst="rect">
            <a:avLst/>
          </a:prstGeom>
        </p:spPr>
      </p:pic>
      <p:pic>
        <p:nvPicPr>
          <p:cNvPr id="8" name="Рисунок 7" descr="130727190849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300192" y="4077072"/>
            <a:ext cx="2448272" cy="2409717"/>
          </a:xfrm>
          <a:prstGeom prst="rect">
            <a:avLst/>
          </a:prstGeom>
        </p:spPr>
      </p:pic>
      <p:pic>
        <p:nvPicPr>
          <p:cNvPr id="7" name="Рисунок 6" descr="142592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8DC"/>
              </a:clrFrom>
              <a:clrTo>
                <a:srgbClr val="FFF8DC">
                  <a:alpha val="0"/>
                </a:srgbClr>
              </a:clrTo>
            </a:clrChange>
            <a:lum bright="-10000" contrast="20000"/>
          </a:blip>
          <a:stretch>
            <a:fillRect/>
          </a:stretch>
        </p:blipFill>
        <p:spPr>
          <a:xfrm>
            <a:off x="3275856" y="908720"/>
            <a:ext cx="3333750" cy="3333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11640" r="7671" b="10186"/>
          <a:stretch/>
        </p:blipFill>
        <p:spPr bwMode="auto">
          <a:xfrm>
            <a:off x="325676" y="764705"/>
            <a:ext cx="8494795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477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3094" r="8301" b="2173"/>
          <a:stretch/>
        </p:blipFill>
        <p:spPr bwMode="auto">
          <a:xfrm>
            <a:off x="323528" y="620688"/>
            <a:ext cx="833288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345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6048672" cy="642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283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9" t="3127" r="4248"/>
          <a:stretch/>
        </p:blipFill>
        <p:spPr bwMode="auto">
          <a:xfrm>
            <a:off x="179512" y="1268760"/>
            <a:ext cx="451849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3922" r="10307"/>
          <a:stretch/>
        </p:blipFill>
        <p:spPr bwMode="auto">
          <a:xfrm>
            <a:off x="4932040" y="1268760"/>
            <a:ext cx="403244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243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в заключение, посмотрите на удивительные изделия из бумаги, выполненные художницей  Дженнифер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Кольер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3528" y="1340768"/>
            <a:ext cx="3319264" cy="2489448"/>
          </a:xfrm>
          <a:prstGeom prst="rect">
            <a:avLst/>
          </a:prstGeom>
        </p:spPr>
      </p:pic>
      <p:pic>
        <p:nvPicPr>
          <p:cNvPr id="4" name="Рисунок 3" descr="4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9E8EE"/>
              </a:clrFrom>
              <a:clrTo>
                <a:srgbClr val="E9E8E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436096" y="1340768"/>
            <a:ext cx="3384376" cy="2600616"/>
          </a:xfrm>
          <a:prstGeom prst="rect">
            <a:avLst/>
          </a:prstGeom>
        </p:spPr>
      </p:pic>
      <p:pic>
        <p:nvPicPr>
          <p:cNvPr id="5" name="Рисунок 4" descr="Дженифер Кольер.jpg"/>
          <p:cNvPicPr>
            <a:picLocks noChangeAspect="1"/>
          </p:cNvPicPr>
          <p:nvPr/>
        </p:nvPicPr>
        <p:blipFill>
          <a:blip r:embed="rId4" cstate="email">
            <a:lum bright="-10000" contrast="30000"/>
          </a:blip>
          <a:srcRect/>
          <a:stretch>
            <a:fillRect/>
          </a:stretch>
        </p:blipFill>
        <p:spPr>
          <a:xfrm>
            <a:off x="2267744" y="4121696"/>
            <a:ext cx="4104456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email">
            <a:lum bright="-10000" contrast="20000"/>
          </a:blip>
          <a:srcRect/>
          <a:stretch>
            <a:fillRect/>
          </a:stretch>
        </p:blipFill>
        <p:spPr>
          <a:xfrm>
            <a:off x="467544" y="404664"/>
            <a:ext cx="3168352" cy="2440605"/>
          </a:xfrm>
          <a:prstGeom prst="rect">
            <a:avLst/>
          </a:prstGeom>
        </p:spPr>
      </p:pic>
      <p:pic>
        <p:nvPicPr>
          <p:cNvPr id="3" name="Рисунок 2" descr="7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1187624" y="3284984"/>
            <a:ext cx="4176464" cy="3237845"/>
          </a:xfrm>
          <a:prstGeom prst="rect">
            <a:avLst/>
          </a:prstGeom>
        </p:spPr>
      </p:pic>
      <p:pic>
        <p:nvPicPr>
          <p:cNvPr id="4" name="Рисунок 3" descr="8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5076056" y="188640"/>
            <a:ext cx="3823320" cy="2968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67544" y="404664"/>
            <a:ext cx="4016526" cy="2664296"/>
          </a:xfrm>
          <a:prstGeom prst="rect">
            <a:avLst/>
          </a:prstGeom>
        </p:spPr>
      </p:pic>
      <p:pic>
        <p:nvPicPr>
          <p:cNvPr id="3" name="Рисунок 2" descr="1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860032" y="332656"/>
            <a:ext cx="3967336" cy="2631666"/>
          </a:xfrm>
          <a:prstGeom prst="rect">
            <a:avLst/>
          </a:prstGeom>
        </p:spPr>
      </p:pic>
      <p:pic>
        <p:nvPicPr>
          <p:cNvPr id="4" name="Рисунок 3" descr="16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2987824" y="3573016"/>
            <a:ext cx="3744416" cy="2765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Вот и состоялось знакомство с  предметом! Перед вами открываются новые возможности и для углублённых знаний и для творчества! Желаю вам успеха в новом деле!                    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/>
          </a:p>
        </p:txBody>
      </p:sp>
      <p:pic>
        <p:nvPicPr>
          <p:cNvPr id="3" name="Рисунок 2" descr="5_Olya_Rukomeslo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51520" y="2564904"/>
            <a:ext cx="4860032" cy="3241641"/>
          </a:xfrm>
          <a:prstGeom prst="rect">
            <a:avLst/>
          </a:prstGeom>
        </p:spPr>
      </p:pic>
      <p:pic>
        <p:nvPicPr>
          <p:cNvPr id="5" name="Рисунок 4" descr="m_img_image_4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084168" y="1700808"/>
            <a:ext cx="2808312" cy="2755325"/>
          </a:xfrm>
          <a:prstGeom prst="rect">
            <a:avLst/>
          </a:prstGeom>
        </p:spPr>
      </p:pic>
      <p:pic>
        <p:nvPicPr>
          <p:cNvPr id="6" name="Рисунок 5" descr="_MG_0823_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580112" y="4509120"/>
            <a:ext cx="3173338" cy="2075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Инструменты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" r="2768"/>
          <a:stretch/>
        </p:blipFill>
        <p:spPr bwMode="auto">
          <a:xfrm>
            <a:off x="107504" y="1594453"/>
            <a:ext cx="439248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94453"/>
            <a:ext cx="436245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409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Материалы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3" r="16926"/>
          <a:stretch/>
        </p:blipFill>
        <p:spPr bwMode="auto">
          <a:xfrm>
            <a:off x="467544" y="1150015"/>
            <a:ext cx="338437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85285"/>
            <a:ext cx="3384376" cy="266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38" y="3970159"/>
            <a:ext cx="3960440" cy="278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70542"/>
            <a:ext cx="2622950" cy="272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276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332656"/>
            <a:ext cx="7397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Картон относится к самым толстым видам бумаги. 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когда же появилась бумага?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3948" y="1196752"/>
            <a:ext cx="900005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Время и место изобретения бумаги точно не известны.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Китайские летописи сообщают,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бумага была изобретена во </a:t>
            </a: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веке.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бумаги в Китае издавна получило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мировое распространение.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VIII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веках, производство бумаги существовало в Средней Азии,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Корее, Японии и других странах Азии.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VIII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IX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веках производство бумаги распространилось в странах,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где бумага стала вытеснять папирус. В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XII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веках бумага появилась в Европе, где вскоре заменила пергамент.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1296379875532full.jpeg"/>
          <p:cNvPicPr>
            <a:picLocks noChangeAspect="1"/>
          </p:cNvPicPr>
          <p:nvPr/>
        </p:nvPicPr>
        <p:blipFill>
          <a:blip r:embed="rId2" cstate="email">
            <a:lum bright="-10000" contrast="20000"/>
          </a:blip>
          <a:srcRect/>
          <a:stretch>
            <a:fillRect/>
          </a:stretch>
        </p:blipFill>
        <p:spPr>
          <a:xfrm>
            <a:off x="323528" y="4437112"/>
            <a:ext cx="2736304" cy="2095500"/>
          </a:xfrm>
          <a:prstGeom prst="rect">
            <a:avLst/>
          </a:prstGeom>
        </p:spPr>
      </p:pic>
      <p:pic>
        <p:nvPicPr>
          <p:cNvPr id="11" name="Рисунок 10" descr="kleopatra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148064" y="3860794"/>
            <a:ext cx="3240360" cy="24302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0032" y="6309320"/>
            <a:ext cx="389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Папирус с автографом Клеопатры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883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сьмо по бересте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364088" y="836712"/>
            <a:ext cx="3238500" cy="4762500"/>
          </a:xfrm>
          <a:prstGeom prst="rect">
            <a:avLst/>
          </a:prstGeom>
        </p:spPr>
      </p:pic>
      <p:pic>
        <p:nvPicPr>
          <p:cNvPr id="3" name="Рисунок 2" descr="восковые дощечки Древнего Новгорода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43608" y="332656"/>
            <a:ext cx="3168352" cy="2376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2996952"/>
            <a:ext cx="258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Восковая дощечка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2240" y="5949280"/>
            <a:ext cx="1263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Береста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 descr="kohau-rongo-rongo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043608" y="3645024"/>
            <a:ext cx="3614799" cy="1872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5733256"/>
            <a:ext cx="3247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Письмо на деревянной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дощечке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78212" y="188640"/>
            <a:ext cx="896578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42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Спрос на бумагу постоянно возрастал. С XVIII в. она становится</a:t>
            </a:r>
          </a:p>
          <a:p>
            <a:pPr lvl="0" indent="242888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только </a:t>
            </a:r>
            <a:r>
              <a:rPr lang="ru-RU" sz="2400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основным материалом для изготовления книг,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42888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учебников, журналов, тиражирования газет, почтовой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42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корреспонденции – на ней печатают бумажные денежные знаки.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428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изобретением печатных станков и ростом выпуска бумаги </a:t>
            </a:r>
          </a:p>
          <a:p>
            <a:pPr lvl="0" indent="2428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скоре </a:t>
            </a:r>
            <a:r>
              <a:rPr lang="ru-RU" sz="2400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возникла серьезная проблема поиска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428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необходимого сырья для бумажного производства.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" name="Рисунок 5" descr="монах переписчик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95536" y="2924944"/>
            <a:ext cx="3096344" cy="2662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5805264"/>
            <a:ext cx="2684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Монах-переписчик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древняя русь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2F2D21"/>
              </a:clrFrom>
              <a:clrTo>
                <a:srgbClr val="2F2D21">
                  <a:alpha val="0"/>
                </a:srgbClr>
              </a:clrTo>
            </a:clrChange>
            <a:lum bright="-10000" contrast="10000"/>
          </a:blip>
          <a:srcRect l="7500" t="7444" r="7500" b="10670"/>
          <a:stretch>
            <a:fillRect/>
          </a:stretch>
        </p:blipFill>
        <p:spPr>
          <a:xfrm>
            <a:off x="5364088" y="3284984"/>
            <a:ext cx="2448272" cy="15841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36096" y="5517232"/>
            <a:ext cx="2823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Книга древней Руси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ереплеты древнерусских рукописных книг.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1907704" y="764704"/>
            <a:ext cx="5720911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63688" y="5157192"/>
            <a:ext cx="5987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Переплёты древнерусских рукописных книг.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188640"/>
            <a:ext cx="901964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42888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Проблема решилась лишь в 1-й половине XVIII в. с открытием в 1843г.       саксонским </a:t>
            </a:r>
            <a:r>
              <a:rPr lang="ru-RU" sz="2000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ткачом Ф. </a:t>
            </a:r>
            <a:r>
              <a:rPr lang="ru-RU" sz="2000" dirty="0" err="1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Келлером</a:t>
            </a:r>
            <a:r>
              <a:rPr lang="ru-RU" sz="2000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древесной целлюлозы и в 1854 г. </a:t>
            </a:r>
            <a:r>
              <a:rPr lang="ru-RU" sz="2000" dirty="0" err="1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Мелиером</a:t>
            </a:r>
            <a:r>
              <a:rPr lang="ru-RU" sz="2000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Ватто – химической целлюлозы. Бумажное производство перешло с хлопкового (тряпичного) сырья на древесно-целлюлозное.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42888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nomer_populyarnogo_ezhenedelnogo_illyustrirovannogo_zhurnala_Ogonek.jpg"/>
          <p:cNvPicPr>
            <a:picLocks noChangeAspect="1"/>
          </p:cNvPicPr>
          <p:nvPr/>
        </p:nvPicPr>
        <p:blipFill>
          <a:blip r:embed="rId2" cstate="email">
            <a:lum bright="-10000" contrast="20000"/>
          </a:blip>
          <a:stretch>
            <a:fillRect/>
          </a:stretch>
        </p:blipFill>
        <p:spPr>
          <a:xfrm>
            <a:off x="6012160" y="1412776"/>
            <a:ext cx="2579908" cy="3456384"/>
          </a:xfrm>
          <a:prstGeom prst="rect">
            <a:avLst/>
          </a:prstGeom>
        </p:spPr>
      </p:pic>
      <p:pic>
        <p:nvPicPr>
          <p:cNvPr id="4" name="Рисунок 3" descr="moskovskie_gazety_19_veka.jpg"/>
          <p:cNvPicPr>
            <a:picLocks noChangeAspect="1"/>
          </p:cNvPicPr>
          <p:nvPr/>
        </p:nvPicPr>
        <p:blipFill>
          <a:blip r:embed="rId3" cstate="email">
            <a:lum bright="-10000" contrast="20000"/>
          </a:blip>
          <a:stretch>
            <a:fillRect/>
          </a:stretch>
        </p:blipFill>
        <p:spPr>
          <a:xfrm>
            <a:off x="323528" y="1700808"/>
            <a:ext cx="1728192" cy="2607186"/>
          </a:xfrm>
          <a:prstGeom prst="rect">
            <a:avLst/>
          </a:prstGeom>
        </p:spPr>
      </p:pic>
      <p:pic>
        <p:nvPicPr>
          <p:cNvPr id="5" name="Рисунок 4" descr="skachat-knigi-19-veka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483768" y="3861048"/>
            <a:ext cx="3456384" cy="2492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88640"/>
            <a:ext cx="9036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Пожалуй, что бумага – это один из самых распространенных материалов. Куда бы вы не обратили ваше внимание, скорее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всего вы найдете бумагу, ведь бумага – это не только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информационный носитель, но и упаковочный материал,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средство гигиены, строительный материал, платежное средство и многое, многое другое!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416759_129538485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CEBF1"/>
              </a:clrFrom>
              <a:clrTo>
                <a:srgbClr val="ECEB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852936"/>
            <a:ext cx="3078088" cy="3078088"/>
          </a:xfrm>
          <a:prstGeom prst="rect">
            <a:avLst/>
          </a:prstGeom>
        </p:spPr>
      </p:pic>
      <p:pic>
        <p:nvPicPr>
          <p:cNvPr id="5" name="Рисунок 4" descr="clavvs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076056" y="2492896"/>
            <a:ext cx="3685208" cy="2782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533</TotalTime>
  <Words>468</Words>
  <Application>Microsoft Office PowerPoint</Application>
  <PresentationFormat>Экран (4:3)</PresentationFormat>
  <Paragraphs>79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Трек</vt:lpstr>
      <vt:lpstr>Переплетно-картонажное дело.  Профессия «Переплетчик»</vt:lpstr>
      <vt:lpstr>переплетно-                          картонажное                                                    дело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Профессия «Переплетчик»</vt:lpstr>
      <vt:lpstr>  Переплетчик – специалист, участвующий в изготовлении переплетов и обложек для книг, архивных дел и другой печатной продукции. Основная деятельность переплетчика связана с изготовлением переплетов из различных материалов.   Переплетчик отвечает за все этапы работы: подбирает материал, раскраивает его, делает обрез, заклейку и округление корешка блока, вставку блока в крышку.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Инструменты </vt:lpstr>
      <vt:lpstr>Материалы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Натали</dc:creator>
  <cp:lastModifiedBy>Пользователь Windows</cp:lastModifiedBy>
  <cp:revision>64</cp:revision>
  <dcterms:created xsi:type="dcterms:W3CDTF">2013-09-08T11:11:12Z</dcterms:created>
  <dcterms:modified xsi:type="dcterms:W3CDTF">2022-01-26T11:45:49Z</dcterms:modified>
</cp:coreProperties>
</file>