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5" r:id="rId4"/>
  </p:sldMasterIdLst>
  <p:notesMasterIdLst>
    <p:notesMasterId r:id="rId23"/>
  </p:notesMasterIdLst>
  <p:handoutMasterIdLst>
    <p:handoutMasterId r:id="rId24"/>
  </p:handoutMasterIdLst>
  <p:sldIdLst>
    <p:sldId id="256" r:id="rId5"/>
    <p:sldId id="288" r:id="rId6"/>
    <p:sldId id="289" r:id="rId7"/>
    <p:sldId id="293" r:id="rId8"/>
    <p:sldId id="292" r:id="rId9"/>
    <p:sldId id="298" r:id="rId10"/>
    <p:sldId id="299" r:id="rId11"/>
    <p:sldId id="295" r:id="rId12"/>
    <p:sldId id="296" r:id="rId13"/>
    <p:sldId id="297" r:id="rId14"/>
    <p:sldId id="300" r:id="rId15"/>
    <p:sldId id="301" r:id="rId16"/>
    <p:sldId id="302" r:id="rId17"/>
    <p:sldId id="303" r:id="rId18"/>
    <p:sldId id="304" r:id="rId19"/>
    <p:sldId id="305" r:id="rId20"/>
    <p:sldId id="306" r:id="rId21"/>
    <p:sldId id="30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CC"/>
    <a:srgbClr val="000099"/>
    <a:srgbClr val="008080"/>
    <a:srgbClr val="99CC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16D9F66E-5EB9-4882-86FB-DCBF35E3C3E4}">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9197" autoAdjust="0"/>
    <p:restoredTop sz="94660" autoAdjust="0"/>
  </p:normalViewPr>
  <p:slideViewPr>
    <p:cSldViewPr snapToGrid="0">
      <p:cViewPr varScale="1">
        <p:scale>
          <a:sx n="88" d="100"/>
          <a:sy n="88" d="100"/>
        </p:scale>
        <p:origin x="-372" y="-96"/>
      </p:cViewPr>
      <p:guideLst>
        <p:guide orient="horz" pos="2160"/>
        <p:guide pos="3840"/>
      </p:guideLst>
    </p:cSldViewPr>
  </p:slideViewPr>
  <p:outlineViewPr>
    <p:cViewPr>
      <p:scale>
        <a:sx n="33" d="100"/>
        <a:sy n="33" d="100"/>
      </p:scale>
      <p:origin x="0" y="6258"/>
    </p:cViewPr>
  </p:outlineViewPr>
  <p:notesTextViewPr>
    <p:cViewPr>
      <p:scale>
        <a:sx n="1" d="1"/>
        <a:sy n="1" d="1"/>
      </p:scale>
      <p:origin x="0" y="0"/>
    </p:cViewPr>
  </p:notesTextViewPr>
  <p:notesViewPr>
    <p:cSldViewPr snapToGrid="0">
      <p:cViewPr varScale="1">
        <p:scale>
          <a:sx n="83" d="100"/>
          <a:sy n="83" d="100"/>
        </p:scale>
        <p:origin x="2004" y="66"/>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EA5F0D-C1DC-412F-A146-DDB3A74B588F}" type="datetimeFigureOut">
              <a:rPr lang="ru-RU" smtClean="0"/>
              <a:pPr/>
              <a:t>23.06.2026</a:t>
            </a:fld>
            <a:endParaRPr lang="ru-RU" dirty="0"/>
          </a:p>
        </p:txBody>
      </p:sp>
      <p:sp>
        <p:nvSpPr>
          <p:cNvPr id="4" name="Нижний колонтитул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dirty="0"/>
          </a:p>
        </p:txBody>
      </p:sp>
      <p:sp>
        <p:nvSpPr>
          <p:cNvPr id="5" name="Номер слайда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BAE14B8-3CC9-472D-9BC5-A84D80684DE2}" type="slidenum">
              <a:rPr lang="ru-RU" smtClean="0"/>
              <a:pPr/>
              <a:t>‹#›</a:t>
            </a:fld>
            <a:endParaRPr lang="ru-RU" dirty="0"/>
          </a:p>
        </p:txBody>
      </p:sp>
    </p:spTree>
    <p:extLst>
      <p:ext uri="{BB962C8B-B14F-4D97-AF65-F5344CB8AC3E}">
        <p14:creationId xmlns=""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CDE508-72C8-4AB5-AA9C-1584D31690E0}" type="datetimeFigureOut">
              <a:rPr lang="ru-RU" smtClean="0"/>
              <a:pPr/>
              <a:t>23.06.2026</a:t>
            </a:fld>
            <a:endParaRPr lang="ru-RU" dirty="0"/>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a:r>
              <a:rPr lang="ru-RU" dirty="0" smtClean="0"/>
              <a:t>Образец текста</a:t>
            </a:r>
          </a:p>
          <a:p>
            <a:pPr lvl="1"/>
            <a:r>
              <a:rPr lang="ru-RU" dirty="0" smtClean="0"/>
              <a:t>Второй уровень</a:t>
            </a:r>
          </a:p>
          <a:p>
            <a:pPr lvl="2"/>
            <a:r>
              <a:rPr lang="ru-RU" dirty="0" smtClean="0"/>
              <a:t>Третий уровень</a:t>
            </a:r>
          </a:p>
          <a:p>
            <a:pPr lvl="3"/>
            <a:r>
              <a:rPr lang="ru-RU" dirty="0" smtClean="0"/>
              <a:t>Четвертый уровень</a:t>
            </a:r>
          </a:p>
          <a:p>
            <a:pPr lvl="4"/>
            <a:r>
              <a:rPr lang="ru-RU" dirty="0" smtClean="0"/>
              <a:t>Пятый уровень</a:t>
            </a:r>
            <a:endParaRPr lang="ru-RU" dirty="0"/>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B667E1-E601-4AAF-B95C-B25720D70A60}" type="slidenum">
              <a:rPr lang="ru-RU" smtClean="0"/>
              <a:pPr/>
              <a:t>‹#›</a:t>
            </a:fld>
            <a:endParaRPr lang="ru-RU" dirty="0"/>
          </a:p>
        </p:txBody>
      </p:sp>
    </p:spTree>
    <p:extLst>
      <p:ext uri="{BB962C8B-B14F-4D97-AF65-F5344CB8AC3E}">
        <p14:creationId xmlns=""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8" name="Picture 7">
            <a:extLst>
              <a:ext uri="{FF2B5EF4-FFF2-40B4-BE49-F238E27FC236}">
                <a16:creationId xmlns="" xmlns:a16="http://schemas.microsoft.com/office/drawing/2014/main" id="{4CB426D6-C53D-F948-8227-3FA5A80F0954}"/>
              </a:ext>
            </a:extLst>
          </p:cNvPr>
          <p:cNvPicPr>
            <a:picLocks noChangeAspect="1"/>
          </p:cNvPicPr>
          <p:nvPr/>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 xmlns:a16="http://schemas.microsoft.com/office/drawing/2014/main" id="{A82D6C86-0F84-9243-AD7D-FD305C546312}"/>
              </a:ext>
            </a:extLst>
          </p:cNvPr>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x-none"/>
          </a:p>
        </p:txBody>
      </p:sp>
      <p:sp>
        <p:nvSpPr>
          <p:cNvPr id="3" name="Subtitle 2">
            <a:extLst>
              <a:ext uri="{FF2B5EF4-FFF2-40B4-BE49-F238E27FC236}">
                <a16:creationId xmlns="" xmlns:a16="http://schemas.microsoft.com/office/drawing/2014/main" id="{9C7B5DBB-A1EF-9249-BB22-196BBF6CF3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x-none"/>
          </a:p>
        </p:txBody>
      </p:sp>
      <p:sp>
        <p:nvSpPr>
          <p:cNvPr id="4" name="Date Placeholder 3">
            <a:extLst>
              <a:ext uri="{FF2B5EF4-FFF2-40B4-BE49-F238E27FC236}">
                <a16:creationId xmlns="" xmlns:a16="http://schemas.microsoft.com/office/drawing/2014/main" id="{2C346315-43E5-AB4B-99FB-9B85DB719AF2}"/>
              </a:ext>
            </a:extLst>
          </p:cNvPr>
          <p:cNvSpPr>
            <a:spLocks noGrp="1"/>
          </p:cNvSpPr>
          <p:nvPr>
            <p:ph type="dt" sz="half" idx="10"/>
          </p:nvPr>
        </p:nvSpPr>
        <p:spPr/>
        <p:txBody>
          <a:bodyPr/>
          <a:lstStyle/>
          <a:p>
            <a:fld id="{EC166EDF-55A3-FC4B-8EB5-427A9E013B1D}" type="datetimeFigureOut">
              <a:rPr lang="x-none" smtClean="0"/>
              <a:pPr/>
              <a:t>23.06.2026</a:t>
            </a:fld>
            <a:endParaRPr lang="x-none"/>
          </a:p>
        </p:txBody>
      </p:sp>
      <p:sp>
        <p:nvSpPr>
          <p:cNvPr id="5" name="Footer Placeholder 4">
            <a:extLst>
              <a:ext uri="{FF2B5EF4-FFF2-40B4-BE49-F238E27FC236}">
                <a16:creationId xmlns="" xmlns:a16="http://schemas.microsoft.com/office/drawing/2014/main" id="{ADAD8E1F-EB6A-9C4E-B7C2-F818149125AA}"/>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 xmlns:a16="http://schemas.microsoft.com/office/drawing/2014/main" id="{46682D6E-9380-0F43-8506-53FB8086F5CA}"/>
              </a:ext>
            </a:extLst>
          </p:cNvPr>
          <p:cNvSpPr>
            <a:spLocks noGrp="1"/>
          </p:cNvSpPr>
          <p:nvPr>
            <p:ph type="sldNum" sz="quarter" idx="12"/>
          </p:nvPr>
        </p:nvSpPr>
        <p:spPr/>
        <p:txBody>
          <a:bodyPr/>
          <a:lstStyle/>
          <a:p>
            <a:fld id="{35DF6071-152A-2A47-A7DF-5214C11C013D}" type="slidenum">
              <a:rPr lang="x-none" smtClean="0"/>
              <a:pPr/>
              <a:t>‹#›</a:t>
            </a:fld>
            <a:endParaRPr lang="x-none"/>
          </a:p>
        </p:txBody>
      </p:sp>
    </p:spTree>
    <p:extLst>
      <p:ext uri="{BB962C8B-B14F-4D97-AF65-F5344CB8AC3E}">
        <p14:creationId xmlns="" xmlns:p14="http://schemas.microsoft.com/office/powerpoint/2010/main" val="4060131195"/>
      </p:ext>
    </p:extLst>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3603D66-60EB-1B46-8777-26773F64D3E5}"/>
              </a:ext>
            </a:extLst>
          </p:cNvPr>
          <p:cNvSpPr>
            <a:spLocks noGrp="1"/>
          </p:cNvSpPr>
          <p:nvPr>
            <p:ph type="title"/>
          </p:nvPr>
        </p:nvSpPr>
        <p:spPr/>
        <p:txBody>
          <a:bodyPr/>
          <a:lstStyle/>
          <a:p>
            <a:r>
              <a:rPr lang="ru-RU" smtClean="0"/>
              <a:t>Образец заголовка</a:t>
            </a:r>
            <a:endParaRPr lang="x-none"/>
          </a:p>
        </p:txBody>
      </p:sp>
      <p:sp>
        <p:nvSpPr>
          <p:cNvPr id="3" name="Vertical Text Placeholder 2">
            <a:extLst>
              <a:ext uri="{FF2B5EF4-FFF2-40B4-BE49-F238E27FC236}">
                <a16:creationId xmlns="" xmlns:a16="http://schemas.microsoft.com/office/drawing/2014/main" id="{5CC0BFE5-5349-6442-B0E9-32A67B2CE4EE}"/>
              </a:ext>
            </a:extLst>
          </p:cNvPr>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x-none"/>
          </a:p>
        </p:txBody>
      </p:sp>
      <p:sp>
        <p:nvSpPr>
          <p:cNvPr id="4" name="Date Placeholder 3">
            <a:extLst>
              <a:ext uri="{FF2B5EF4-FFF2-40B4-BE49-F238E27FC236}">
                <a16:creationId xmlns="" xmlns:a16="http://schemas.microsoft.com/office/drawing/2014/main" id="{801F0280-923A-2C44-B98B-256078B6ABBC}"/>
              </a:ext>
            </a:extLst>
          </p:cNvPr>
          <p:cNvSpPr>
            <a:spLocks noGrp="1"/>
          </p:cNvSpPr>
          <p:nvPr>
            <p:ph type="dt" sz="half" idx="10"/>
          </p:nvPr>
        </p:nvSpPr>
        <p:spPr/>
        <p:txBody>
          <a:bodyPr/>
          <a:lstStyle/>
          <a:p>
            <a:fld id="{9E583DDF-CA54-461A-A486-592D2374C532}" type="datetimeFigureOut">
              <a:rPr lang="ru-RU" smtClean="0"/>
              <a:pPr/>
              <a:t>23.06.2026</a:t>
            </a:fld>
            <a:endParaRPr lang="ru-RU" dirty="0"/>
          </a:p>
        </p:txBody>
      </p:sp>
      <p:sp>
        <p:nvSpPr>
          <p:cNvPr id="5" name="Footer Placeholder 4">
            <a:extLst>
              <a:ext uri="{FF2B5EF4-FFF2-40B4-BE49-F238E27FC236}">
                <a16:creationId xmlns="" xmlns:a16="http://schemas.microsoft.com/office/drawing/2014/main" id="{B3D8B574-35B9-B645-83FE-D68C8FE9B855}"/>
              </a:ext>
            </a:extLst>
          </p:cNvPr>
          <p:cNvSpPr>
            <a:spLocks noGrp="1"/>
          </p:cNvSpPr>
          <p:nvPr>
            <p:ph type="ftr" sz="quarter" idx="11"/>
          </p:nvPr>
        </p:nvSpPr>
        <p:spPr/>
        <p:txBody>
          <a:bodyPr/>
          <a:lstStyle/>
          <a:p>
            <a:endParaRPr lang="ru-RU" dirty="0"/>
          </a:p>
        </p:txBody>
      </p:sp>
      <p:sp>
        <p:nvSpPr>
          <p:cNvPr id="6" name="Slide Number Placeholder 5">
            <a:extLst>
              <a:ext uri="{FF2B5EF4-FFF2-40B4-BE49-F238E27FC236}">
                <a16:creationId xmlns="" xmlns:a16="http://schemas.microsoft.com/office/drawing/2014/main" id="{596ED8FC-770C-4F47-BCD4-976A1F69A200}"/>
              </a:ext>
            </a:extLst>
          </p:cNvPr>
          <p:cNvSpPr>
            <a:spLocks noGrp="1"/>
          </p:cNvSpPr>
          <p:nvPr>
            <p:ph type="sldNum" sz="quarter" idx="12"/>
          </p:nvPr>
        </p:nvSpPr>
        <p:spPr/>
        <p:txBody>
          <a:bodyPr/>
          <a:lstStyle/>
          <a:p>
            <a:fld id="{CA8D9AD5-F248-4919-864A-CFD76CC027D6}" type="slidenum">
              <a:rPr lang="ru-RU" smtClean="0"/>
              <a:pPr/>
              <a:t>‹#›</a:t>
            </a:fld>
            <a:endParaRPr lang="ru-RU" dirty="0"/>
          </a:p>
        </p:txBody>
      </p:sp>
    </p:spTree>
    <p:extLst>
      <p:ext uri="{BB962C8B-B14F-4D97-AF65-F5344CB8AC3E}">
        <p14:creationId xmlns="" xmlns:p14="http://schemas.microsoft.com/office/powerpoint/2010/main" val="533267744"/>
      </p:ext>
    </p:extLst>
  </p:cSld>
  <p:clrMapOvr>
    <a:masterClrMapping/>
  </p:clrMapOvr>
  <p:transition spd="med">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43F8FF54-6F2D-2B49-A733-4EEEED04F666}"/>
              </a:ext>
            </a:extLst>
          </p:cNvPr>
          <p:cNvSpPr>
            <a:spLocks noGrp="1"/>
          </p:cNvSpPr>
          <p:nvPr>
            <p:ph type="title" orient="vert"/>
          </p:nvPr>
        </p:nvSpPr>
        <p:spPr>
          <a:xfrm>
            <a:off x="8724900" y="365125"/>
            <a:ext cx="2628900" cy="5811838"/>
          </a:xfrm>
        </p:spPr>
        <p:txBody>
          <a:bodyPr vert="eaVert"/>
          <a:lstStyle/>
          <a:p>
            <a:r>
              <a:rPr lang="ru-RU" smtClean="0"/>
              <a:t>Образец заголовка</a:t>
            </a:r>
            <a:endParaRPr lang="x-none"/>
          </a:p>
        </p:txBody>
      </p:sp>
      <p:sp>
        <p:nvSpPr>
          <p:cNvPr id="3" name="Vertical Text Placeholder 2">
            <a:extLst>
              <a:ext uri="{FF2B5EF4-FFF2-40B4-BE49-F238E27FC236}">
                <a16:creationId xmlns="" xmlns:a16="http://schemas.microsoft.com/office/drawing/2014/main" id="{6438DFF9-6645-D24E-92BE-C524783A6D84}"/>
              </a:ext>
            </a:extLst>
          </p:cNvPr>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x-none"/>
          </a:p>
        </p:txBody>
      </p:sp>
      <p:sp>
        <p:nvSpPr>
          <p:cNvPr id="4" name="Date Placeholder 3">
            <a:extLst>
              <a:ext uri="{FF2B5EF4-FFF2-40B4-BE49-F238E27FC236}">
                <a16:creationId xmlns="" xmlns:a16="http://schemas.microsoft.com/office/drawing/2014/main" id="{8B194844-05BD-BB45-94F9-E8E3B4DD41A0}"/>
              </a:ext>
            </a:extLst>
          </p:cNvPr>
          <p:cNvSpPr>
            <a:spLocks noGrp="1"/>
          </p:cNvSpPr>
          <p:nvPr>
            <p:ph type="dt" sz="half" idx="10"/>
          </p:nvPr>
        </p:nvSpPr>
        <p:spPr/>
        <p:txBody>
          <a:bodyPr/>
          <a:lstStyle/>
          <a:p>
            <a:fld id="{9E583DDF-CA54-461A-A486-592D2374C532}" type="datetimeFigureOut">
              <a:rPr lang="ru-RU" smtClean="0"/>
              <a:pPr/>
              <a:t>23.06.2026</a:t>
            </a:fld>
            <a:endParaRPr lang="ru-RU" dirty="0"/>
          </a:p>
        </p:txBody>
      </p:sp>
      <p:sp>
        <p:nvSpPr>
          <p:cNvPr id="5" name="Footer Placeholder 4">
            <a:extLst>
              <a:ext uri="{FF2B5EF4-FFF2-40B4-BE49-F238E27FC236}">
                <a16:creationId xmlns="" xmlns:a16="http://schemas.microsoft.com/office/drawing/2014/main" id="{36170D3D-C781-5942-9A25-3811E961E5F7}"/>
              </a:ext>
            </a:extLst>
          </p:cNvPr>
          <p:cNvSpPr>
            <a:spLocks noGrp="1"/>
          </p:cNvSpPr>
          <p:nvPr>
            <p:ph type="ftr" sz="quarter" idx="11"/>
          </p:nvPr>
        </p:nvSpPr>
        <p:spPr/>
        <p:txBody>
          <a:bodyPr/>
          <a:lstStyle/>
          <a:p>
            <a:endParaRPr lang="ru-RU" dirty="0"/>
          </a:p>
        </p:txBody>
      </p:sp>
      <p:sp>
        <p:nvSpPr>
          <p:cNvPr id="6" name="Slide Number Placeholder 5">
            <a:extLst>
              <a:ext uri="{FF2B5EF4-FFF2-40B4-BE49-F238E27FC236}">
                <a16:creationId xmlns="" xmlns:a16="http://schemas.microsoft.com/office/drawing/2014/main" id="{2AC0A0CA-4A1A-9A40-86ED-5E7EB8CA373E}"/>
              </a:ext>
            </a:extLst>
          </p:cNvPr>
          <p:cNvSpPr>
            <a:spLocks noGrp="1"/>
          </p:cNvSpPr>
          <p:nvPr>
            <p:ph type="sldNum" sz="quarter" idx="12"/>
          </p:nvPr>
        </p:nvSpPr>
        <p:spPr/>
        <p:txBody>
          <a:bodyPr/>
          <a:lstStyle/>
          <a:p>
            <a:fld id="{CA8D9AD5-F248-4919-864A-CFD76CC027D6}" type="slidenum">
              <a:rPr lang="ru-RU" smtClean="0"/>
              <a:pPr/>
              <a:t>‹#›</a:t>
            </a:fld>
            <a:endParaRPr lang="ru-RU" dirty="0"/>
          </a:p>
        </p:txBody>
      </p:sp>
    </p:spTree>
    <p:extLst>
      <p:ext uri="{BB962C8B-B14F-4D97-AF65-F5344CB8AC3E}">
        <p14:creationId xmlns="" xmlns:p14="http://schemas.microsoft.com/office/powerpoint/2010/main" val="3690513990"/>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F3FBB36-9757-E447-98BE-37ECBBF8211B}"/>
              </a:ext>
            </a:extLst>
          </p:cNvPr>
          <p:cNvSpPr>
            <a:spLocks noGrp="1"/>
          </p:cNvSpPr>
          <p:nvPr>
            <p:ph type="title"/>
          </p:nvPr>
        </p:nvSpPr>
        <p:spPr/>
        <p:txBody>
          <a:bodyPr/>
          <a:lstStyle/>
          <a:p>
            <a:r>
              <a:rPr lang="ru-RU" smtClean="0"/>
              <a:t>Образец заголовка</a:t>
            </a:r>
            <a:endParaRPr lang="x-none"/>
          </a:p>
        </p:txBody>
      </p:sp>
      <p:sp>
        <p:nvSpPr>
          <p:cNvPr id="3" name="Content Placeholder 2">
            <a:extLst>
              <a:ext uri="{FF2B5EF4-FFF2-40B4-BE49-F238E27FC236}">
                <a16:creationId xmlns="" xmlns:a16="http://schemas.microsoft.com/office/drawing/2014/main" id="{441BC759-74CC-B043-8938-43F5F60011EA}"/>
              </a:ext>
            </a:extLst>
          </p:cNvPr>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x-none"/>
          </a:p>
        </p:txBody>
      </p:sp>
      <p:sp>
        <p:nvSpPr>
          <p:cNvPr id="4" name="Date Placeholder 3">
            <a:extLst>
              <a:ext uri="{FF2B5EF4-FFF2-40B4-BE49-F238E27FC236}">
                <a16:creationId xmlns="" xmlns:a16="http://schemas.microsoft.com/office/drawing/2014/main" id="{184AEAFC-C255-864C-A2F6-5F0CD9C3EF78}"/>
              </a:ext>
            </a:extLst>
          </p:cNvPr>
          <p:cNvSpPr>
            <a:spLocks noGrp="1"/>
          </p:cNvSpPr>
          <p:nvPr>
            <p:ph type="dt" sz="half" idx="10"/>
          </p:nvPr>
        </p:nvSpPr>
        <p:spPr/>
        <p:txBody>
          <a:bodyPr/>
          <a:lstStyle/>
          <a:p>
            <a:fld id="{9E583DDF-CA54-461A-A486-592D2374C532}" type="datetimeFigureOut">
              <a:rPr lang="ru-RU" smtClean="0"/>
              <a:pPr/>
              <a:t>23.06.2026</a:t>
            </a:fld>
            <a:endParaRPr lang="ru-RU" dirty="0"/>
          </a:p>
        </p:txBody>
      </p:sp>
      <p:sp>
        <p:nvSpPr>
          <p:cNvPr id="5" name="Footer Placeholder 4">
            <a:extLst>
              <a:ext uri="{FF2B5EF4-FFF2-40B4-BE49-F238E27FC236}">
                <a16:creationId xmlns="" xmlns:a16="http://schemas.microsoft.com/office/drawing/2014/main" id="{0F9C27AD-6224-5841-8CE3-A6580A8416DD}"/>
              </a:ext>
            </a:extLst>
          </p:cNvPr>
          <p:cNvSpPr>
            <a:spLocks noGrp="1"/>
          </p:cNvSpPr>
          <p:nvPr>
            <p:ph type="ftr" sz="quarter" idx="11"/>
          </p:nvPr>
        </p:nvSpPr>
        <p:spPr/>
        <p:txBody>
          <a:bodyPr/>
          <a:lstStyle/>
          <a:p>
            <a:endParaRPr lang="ru-RU" dirty="0"/>
          </a:p>
        </p:txBody>
      </p:sp>
      <p:sp>
        <p:nvSpPr>
          <p:cNvPr id="6" name="Slide Number Placeholder 5">
            <a:extLst>
              <a:ext uri="{FF2B5EF4-FFF2-40B4-BE49-F238E27FC236}">
                <a16:creationId xmlns="" xmlns:a16="http://schemas.microsoft.com/office/drawing/2014/main" id="{1B1A1BA4-42E3-A44F-88C2-CB86323EC486}"/>
              </a:ext>
            </a:extLst>
          </p:cNvPr>
          <p:cNvSpPr>
            <a:spLocks noGrp="1"/>
          </p:cNvSpPr>
          <p:nvPr>
            <p:ph type="sldNum" sz="quarter" idx="12"/>
          </p:nvPr>
        </p:nvSpPr>
        <p:spPr/>
        <p:txBody>
          <a:bodyPr/>
          <a:lstStyle/>
          <a:p>
            <a:fld id="{CA8D9AD5-F248-4919-864A-CFD76CC027D6}" type="slidenum">
              <a:rPr lang="ru-RU" smtClean="0"/>
              <a:pPr/>
              <a:t>‹#›</a:t>
            </a:fld>
            <a:endParaRPr lang="ru-RU" dirty="0"/>
          </a:p>
        </p:txBody>
      </p:sp>
    </p:spTree>
    <p:extLst>
      <p:ext uri="{BB962C8B-B14F-4D97-AF65-F5344CB8AC3E}">
        <p14:creationId xmlns="" xmlns:p14="http://schemas.microsoft.com/office/powerpoint/2010/main" val="2880202833"/>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B318115-1694-B847-B737-4E7F773D1526}"/>
              </a:ext>
            </a:extLst>
          </p:cNvPr>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x-none"/>
          </a:p>
        </p:txBody>
      </p:sp>
      <p:sp>
        <p:nvSpPr>
          <p:cNvPr id="3" name="Text Placeholder 2">
            <a:extLst>
              <a:ext uri="{FF2B5EF4-FFF2-40B4-BE49-F238E27FC236}">
                <a16:creationId xmlns="" xmlns:a16="http://schemas.microsoft.com/office/drawing/2014/main" id="{7DA46D8E-2B74-1448-8D83-28C03CC49FB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a:extLst>
              <a:ext uri="{FF2B5EF4-FFF2-40B4-BE49-F238E27FC236}">
                <a16:creationId xmlns="" xmlns:a16="http://schemas.microsoft.com/office/drawing/2014/main" id="{02223751-2E1D-694E-8692-6104DC0C5123}"/>
              </a:ext>
            </a:extLst>
          </p:cNvPr>
          <p:cNvSpPr>
            <a:spLocks noGrp="1"/>
          </p:cNvSpPr>
          <p:nvPr>
            <p:ph type="dt" sz="half" idx="10"/>
          </p:nvPr>
        </p:nvSpPr>
        <p:spPr/>
        <p:txBody>
          <a:bodyPr/>
          <a:lstStyle/>
          <a:p>
            <a:fld id="{9E583DDF-CA54-461A-A486-592D2374C532}" type="datetimeFigureOut">
              <a:rPr lang="ru-RU" smtClean="0"/>
              <a:pPr/>
              <a:t>23.06.2026</a:t>
            </a:fld>
            <a:endParaRPr lang="ru-RU" dirty="0"/>
          </a:p>
        </p:txBody>
      </p:sp>
      <p:sp>
        <p:nvSpPr>
          <p:cNvPr id="5" name="Footer Placeholder 4">
            <a:extLst>
              <a:ext uri="{FF2B5EF4-FFF2-40B4-BE49-F238E27FC236}">
                <a16:creationId xmlns="" xmlns:a16="http://schemas.microsoft.com/office/drawing/2014/main" id="{D1664604-4C2C-434A-A760-F2C8220B1E95}"/>
              </a:ext>
            </a:extLst>
          </p:cNvPr>
          <p:cNvSpPr>
            <a:spLocks noGrp="1"/>
          </p:cNvSpPr>
          <p:nvPr>
            <p:ph type="ftr" sz="quarter" idx="11"/>
          </p:nvPr>
        </p:nvSpPr>
        <p:spPr/>
        <p:txBody>
          <a:bodyPr/>
          <a:lstStyle/>
          <a:p>
            <a:endParaRPr lang="ru-RU" dirty="0"/>
          </a:p>
        </p:txBody>
      </p:sp>
      <p:sp>
        <p:nvSpPr>
          <p:cNvPr id="6" name="Slide Number Placeholder 5">
            <a:extLst>
              <a:ext uri="{FF2B5EF4-FFF2-40B4-BE49-F238E27FC236}">
                <a16:creationId xmlns="" xmlns:a16="http://schemas.microsoft.com/office/drawing/2014/main" id="{D81C893C-9BE5-E147-9132-35E1EAB6D0B7}"/>
              </a:ext>
            </a:extLst>
          </p:cNvPr>
          <p:cNvSpPr>
            <a:spLocks noGrp="1"/>
          </p:cNvSpPr>
          <p:nvPr>
            <p:ph type="sldNum" sz="quarter" idx="12"/>
          </p:nvPr>
        </p:nvSpPr>
        <p:spPr/>
        <p:txBody>
          <a:bodyPr/>
          <a:lstStyle/>
          <a:p>
            <a:fld id="{CA8D9AD5-F248-4919-864A-CFD76CC027D6}" type="slidenum">
              <a:rPr lang="ru-RU" smtClean="0"/>
              <a:pPr/>
              <a:t>‹#›</a:t>
            </a:fld>
            <a:endParaRPr lang="ru-RU" dirty="0"/>
          </a:p>
        </p:txBody>
      </p:sp>
    </p:spTree>
    <p:extLst>
      <p:ext uri="{BB962C8B-B14F-4D97-AF65-F5344CB8AC3E}">
        <p14:creationId xmlns="" xmlns:p14="http://schemas.microsoft.com/office/powerpoint/2010/main" val="262370018"/>
      </p:ext>
    </p:extLst>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80672CC-919E-7D40-8711-E6F4601A0557}"/>
              </a:ext>
            </a:extLst>
          </p:cNvPr>
          <p:cNvSpPr>
            <a:spLocks noGrp="1"/>
          </p:cNvSpPr>
          <p:nvPr>
            <p:ph type="title"/>
          </p:nvPr>
        </p:nvSpPr>
        <p:spPr/>
        <p:txBody>
          <a:bodyPr/>
          <a:lstStyle/>
          <a:p>
            <a:r>
              <a:rPr lang="ru-RU" smtClean="0"/>
              <a:t>Образец заголовка</a:t>
            </a:r>
            <a:endParaRPr lang="x-none"/>
          </a:p>
        </p:txBody>
      </p:sp>
      <p:sp>
        <p:nvSpPr>
          <p:cNvPr id="3" name="Content Placeholder 2">
            <a:extLst>
              <a:ext uri="{FF2B5EF4-FFF2-40B4-BE49-F238E27FC236}">
                <a16:creationId xmlns="" xmlns:a16="http://schemas.microsoft.com/office/drawing/2014/main" id="{23A8D1C9-35F0-CF4B-8540-47C036C5C6ED}"/>
              </a:ext>
            </a:extLst>
          </p:cNvPr>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x-none"/>
          </a:p>
        </p:txBody>
      </p:sp>
      <p:sp>
        <p:nvSpPr>
          <p:cNvPr id="4" name="Content Placeholder 3">
            <a:extLst>
              <a:ext uri="{FF2B5EF4-FFF2-40B4-BE49-F238E27FC236}">
                <a16:creationId xmlns="" xmlns:a16="http://schemas.microsoft.com/office/drawing/2014/main" id="{8605F770-3DF3-334A-80A4-DF5F22F6EAA5}"/>
              </a:ext>
            </a:extLst>
          </p:cNvPr>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x-none"/>
          </a:p>
        </p:txBody>
      </p:sp>
      <p:sp>
        <p:nvSpPr>
          <p:cNvPr id="5" name="Date Placeholder 4">
            <a:extLst>
              <a:ext uri="{FF2B5EF4-FFF2-40B4-BE49-F238E27FC236}">
                <a16:creationId xmlns="" xmlns:a16="http://schemas.microsoft.com/office/drawing/2014/main" id="{B20E2495-4D26-594B-A531-8433996D84D3}"/>
              </a:ext>
            </a:extLst>
          </p:cNvPr>
          <p:cNvSpPr>
            <a:spLocks noGrp="1"/>
          </p:cNvSpPr>
          <p:nvPr>
            <p:ph type="dt" sz="half" idx="10"/>
          </p:nvPr>
        </p:nvSpPr>
        <p:spPr/>
        <p:txBody>
          <a:bodyPr/>
          <a:lstStyle/>
          <a:p>
            <a:fld id="{F12952B5-7A2F-4CC8-B7CE-9234E21C2837}" type="datetime1">
              <a:rPr lang="ru-RU" smtClean="0"/>
              <a:pPr/>
              <a:t>23.06.2026</a:t>
            </a:fld>
            <a:endParaRPr lang="ru-RU" dirty="0"/>
          </a:p>
        </p:txBody>
      </p:sp>
      <p:sp>
        <p:nvSpPr>
          <p:cNvPr id="6" name="Footer Placeholder 5">
            <a:extLst>
              <a:ext uri="{FF2B5EF4-FFF2-40B4-BE49-F238E27FC236}">
                <a16:creationId xmlns="" xmlns:a16="http://schemas.microsoft.com/office/drawing/2014/main" id="{1065338F-FE5A-C548-A070-F8C3667BE3FE}"/>
              </a:ext>
            </a:extLst>
          </p:cNvPr>
          <p:cNvSpPr>
            <a:spLocks noGrp="1"/>
          </p:cNvSpPr>
          <p:nvPr>
            <p:ph type="ftr" sz="quarter" idx="11"/>
          </p:nvPr>
        </p:nvSpPr>
        <p:spPr/>
        <p:txBody>
          <a:bodyPr/>
          <a:lstStyle/>
          <a:p>
            <a:endParaRPr lang="ru-RU" dirty="0"/>
          </a:p>
        </p:txBody>
      </p:sp>
      <p:sp>
        <p:nvSpPr>
          <p:cNvPr id="7" name="Slide Number Placeholder 6">
            <a:extLst>
              <a:ext uri="{FF2B5EF4-FFF2-40B4-BE49-F238E27FC236}">
                <a16:creationId xmlns="" xmlns:a16="http://schemas.microsoft.com/office/drawing/2014/main" id="{AC1A3F8C-64BD-C74F-82AC-001D8973D440}"/>
              </a:ext>
            </a:extLst>
          </p:cNvPr>
          <p:cNvSpPr>
            <a:spLocks noGrp="1"/>
          </p:cNvSpPr>
          <p:nvPr>
            <p:ph type="sldNum" sz="quarter" idx="12"/>
          </p:nvPr>
        </p:nvSpPr>
        <p:spPr/>
        <p:txBody>
          <a:bodyPr/>
          <a:lstStyle/>
          <a:p>
            <a:fld id="{4FAB73BC-B049-4115-A692-8D63A059BFB8}" type="slidenum">
              <a:rPr lang="ru-RU" smtClean="0"/>
              <a:pPr/>
              <a:t>‹#›</a:t>
            </a:fld>
            <a:endParaRPr lang="ru-RU" dirty="0"/>
          </a:p>
        </p:txBody>
      </p:sp>
    </p:spTree>
    <p:extLst>
      <p:ext uri="{BB962C8B-B14F-4D97-AF65-F5344CB8AC3E}">
        <p14:creationId xmlns="" xmlns:p14="http://schemas.microsoft.com/office/powerpoint/2010/main" val="2934216211"/>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04BEEA5-D5C6-FA40-AF33-F701EC247009}"/>
              </a:ext>
            </a:extLst>
          </p:cNvPr>
          <p:cNvSpPr>
            <a:spLocks noGrp="1"/>
          </p:cNvSpPr>
          <p:nvPr>
            <p:ph type="title"/>
          </p:nvPr>
        </p:nvSpPr>
        <p:spPr>
          <a:xfrm>
            <a:off x="839788" y="365125"/>
            <a:ext cx="10515600" cy="1325563"/>
          </a:xfrm>
        </p:spPr>
        <p:txBody>
          <a:bodyPr/>
          <a:lstStyle/>
          <a:p>
            <a:r>
              <a:rPr lang="ru-RU" smtClean="0"/>
              <a:t>Образец заголовка</a:t>
            </a:r>
            <a:endParaRPr lang="x-none"/>
          </a:p>
        </p:txBody>
      </p:sp>
      <p:sp>
        <p:nvSpPr>
          <p:cNvPr id="3" name="Text Placeholder 2">
            <a:extLst>
              <a:ext uri="{FF2B5EF4-FFF2-40B4-BE49-F238E27FC236}">
                <a16:creationId xmlns="" xmlns:a16="http://schemas.microsoft.com/office/drawing/2014/main" id="{6AE5FD9B-1B90-FD41-85A9-51CD3EE87DB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a:extLst>
              <a:ext uri="{FF2B5EF4-FFF2-40B4-BE49-F238E27FC236}">
                <a16:creationId xmlns="" xmlns:a16="http://schemas.microsoft.com/office/drawing/2014/main" id="{662AC786-37EE-664F-8905-73BC8F594695}"/>
              </a:ext>
            </a:extLst>
          </p:cNvPr>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x-none"/>
          </a:p>
        </p:txBody>
      </p:sp>
      <p:sp>
        <p:nvSpPr>
          <p:cNvPr id="5" name="Text Placeholder 4">
            <a:extLst>
              <a:ext uri="{FF2B5EF4-FFF2-40B4-BE49-F238E27FC236}">
                <a16:creationId xmlns="" xmlns:a16="http://schemas.microsoft.com/office/drawing/2014/main" id="{DC5160E3-3BC1-F24A-B11C-FB67EEDC297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a:extLst>
              <a:ext uri="{FF2B5EF4-FFF2-40B4-BE49-F238E27FC236}">
                <a16:creationId xmlns="" xmlns:a16="http://schemas.microsoft.com/office/drawing/2014/main" id="{4A0F5A62-4BE1-F448-819E-F7B9BFA53406}"/>
              </a:ext>
            </a:extLst>
          </p:cNvPr>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x-none"/>
          </a:p>
        </p:txBody>
      </p:sp>
      <p:sp>
        <p:nvSpPr>
          <p:cNvPr id="7" name="Date Placeholder 6">
            <a:extLst>
              <a:ext uri="{FF2B5EF4-FFF2-40B4-BE49-F238E27FC236}">
                <a16:creationId xmlns="" xmlns:a16="http://schemas.microsoft.com/office/drawing/2014/main" id="{96CFDB3C-06DD-B048-BAD2-D68E6A5D2386}"/>
              </a:ext>
            </a:extLst>
          </p:cNvPr>
          <p:cNvSpPr>
            <a:spLocks noGrp="1"/>
          </p:cNvSpPr>
          <p:nvPr>
            <p:ph type="dt" sz="half" idx="10"/>
          </p:nvPr>
        </p:nvSpPr>
        <p:spPr/>
        <p:txBody>
          <a:bodyPr/>
          <a:lstStyle/>
          <a:p>
            <a:fld id="{CE1DA07A-9201-4B4B-BAF2-015AFA30F520}" type="datetime1">
              <a:rPr lang="ru-RU" smtClean="0"/>
              <a:pPr/>
              <a:t>23.06.2026</a:t>
            </a:fld>
            <a:endParaRPr lang="ru-RU" dirty="0"/>
          </a:p>
        </p:txBody>
      </p:sp>
      <p:sp>
        <p:nvSpPr>
          <p:cNvPr id="8" name="Footer Placeholder 7">
            <a:extLst>
              <a:ext uri="{FF2B5EF4-FFF2-40B4-BE49-F238E27FC236}">
                <a16:creationId xmlns="" xmlns:a16="http://schemas.microsoft.com/office/drawing/2014/main" id="{CC2B591D-5146-B34F-84D0-4EC8FB476A50}"/>
              </a:ext>
            </a:extLst>
          </p:cNvPr>
          <p:cNvSpPr>
            <a:spLocks noGrp="1"/>
          </p:cNvSpPr>
          <p:nvPr>
            <p:ph type="ftr" sz="quarter" idx="11"/>
          </p:nvPr>
        </p:nvSpPr>
        <p:spPr/>
        <p:txBody>
          <a:bodyPr/>
          <a:lstStyle/>
          <a:p>
            <a:endParaRPr lang="ru-RU" dirty="0"/>
          </a:p>
        </p:txBody>
      </p:sp>
      <p:sp>
        <p:nvSpPr>
          <p:cNvPr id="9" name="Slide Number Placeholder 8">
            <a:extLst>
              <a:ext uri="{FF2B5EF4-FFF2-40B4-BE49-F238E27FC236}">
                <a16:creationId xmlns="" xmlns:a16="http://schemas.microsoft.com/office/drawing/2014/main" id="{F9DA4610-1AC1-E34F-9A3B-C9B5BCBFF133}"/>
              </a:ext>
            </a:extLst>
          </p:cNvPr>
          <p:cNvSpPr>
            <a:spLocks noGrp="1"/>
          </p:cNvSpPr>
          <p:nvPr>
            <p:ph type="sldNum" sz="quarter" idx="12"/>
          </p:nvPr>
        </p:nvSpPr>
        <p:spPr/>
        <p:txBody>
          <a:bodyPr/>
          <a:lstStyle/>
          <a:p>
            <a:fld id="{4FAB73BC-B049-4115-A692-8D63A059BFB8}" type="slidenum">
              <a:rPr lang="ru-RU" smtClean="0"/>
              <a:pPr/>
              <a:t>‹#›</a:t>
            </a:fld>
            <a:endParaRPr lang="ru-RU" dirty="0"/>
          </a:p>
        </p:txBody>
      </p:sp>
    </p:spTree>
    <p:extLst>
      <p:ext uri="{BB962C8B-B14F-4D97-AF65-F5344CB8AC3E}">
        <p14:creationId xmlns="" xmlns:p14="http://schemas.microsoft.com/office/powerpoint/2010/main" val="3124382204"/>
      </p:ext>
    </p:extLst>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311A7AE-2A95-3946-B3D3-904507BC5182}"/>
              </a:ext>
            </a:extLst>
          </p:cNvPr>
          <p:cNvSpPr>
            <a:spLocks noGrp="1"/>
          </p:cNvSpPr>
          <p:nvPr>
            <p:ph type="title"/>
          </p:nvPr>
        </p:nvSpPr>
        <p:spPr/>
        <p:txBody>
          <a:bodyPr/>
          <a:lstStyle/>
          <a:p>
            <a:r>
              <a:rPr lang="ru-RU" smtClean="0"/>
              <a:t>Образец заголовка</a:t>
            </a:r>
            <a:endParaRPr lang="x-none"/>
          </a:p>
        </p:txBody>
      </p:sp>
      <p:sp>
        <p:nvSpPr>
          <p:cNvPr id="3" name="Date Placeholder 2">
            <a:extLst>
              <a:ext uri="{FF2B5EF4-FFF2-40B4-BE49-F238E27FC236}">
                <a16:creationId xmlns="" xmlns:a16="http://schemas.microsoft.com/office/drawing/2014/main" id="{74BFB62E-CC71-4344-961A-47A1A435A3D3}"/>
              </a:ext>
            </a:extLst>
          </p:cNvPr>
          <p:cNvSpPr>
            <a:spLocks noGrp="1"/>
          </p:cNvSpPr>
          <p:nvPr>
            <p:ph type="dt" sz="half" idx="10"/>
          </p:nvPr>
        </p:nvSpPr>
        <p:spPr/>
        <p:txBody>
          <a:bodyPr/>
          <a:lstStyle/>
          <a:p>
            <a:fld id="{9E583DDF-CA54-461A-A486-592D2374C532}" type="datetimeFigureOut">
              <a:rPr lang="ru-RU" smtClean="0"/>
              <a:pPr/>
              <a:t>23.06.2026</a:t>
            </a:fld>
            <a:endParaRPr lang="ru-RU" dirty="0"/>
          </a:p>
        </p:txBody>
      </p:sp>
      <p:sp>
        <p:nvSpPr>
          <p:cNvPr id="4" name="Footer Placeholder 3">
            <a:extLst>
              <a:ext uri="{FF2B5EF4-FFF2-40B4-BE49-F238E27FC236}">
                <a16:creationId xmlns="" xmlns:a16="http://schemas.microsoft.com/office/drawing/2014/main" id="{BA400177-2CA8-CD42-86E6-4C96699530E8}"/>
              </a:ext>
            </a:extLst>
          </p:cNvPr>
          <p:cNvSpPr>
            <a:spLocks noGrp="1"/>
          </p:cNvSpPr>
          <p:nvPr>
            <p:ph type="ftr" sz="quarter" idx="11"/>
          </p:nvPr>
        </p:nvSpPr>
        <p:spPr/>
        <p:txBody>
          <a:bodyPr/>
          <a:lstStyle/>
          <a:p>
            <a:endParaRPr lang="ru-RU" dirty="0"/>
          </a:p>
        </p:txBody>
      </p:sp>
      <p:sp>
        <p:nvSpPr>
          <p:cNvPr id="5" name="Slide Number Placeholder 4">
            <a:extLst>
              <a:ext uri="{FF2B5EF4-FFF2-40B4-BE49-F238E27FC236}">
                <a16:creationId xmlns="" xmlns:a16="http://schemas.microsoft.com/office/drawing/2014/main" id="{B2EA2585-64DE-5542-80D0-590D1B6B3FD0}"/>
              </a:ext>
            </a:extLst>
          </p:cNvPr>
          <p:cNvSpPr>
            <a:spLocks noGrp="1"/>
          </p:cNvSpPr>
          <p:nvPr>
            <p:ph type="sldNum" sz="quarter" idx="12"/>
          </p:nvPr>
        </p:nvSpPr>
        <p:spPr/>
        <p:txBody>
          <a:bodyPr/>
          <a:lstStyle/>
          <a:p>
            <a:fld id="{CA8D9AD5-F248-4919-864A-CFD76CC027D6}" type="slidenum">
              <a:rPr lang="ru-RU" smtClean="0"/>
              <a:pPr/>
              <a:t>‹#›</a:t>
            </a:fld>
            <a:endParaRPr lang="ru-RU" dirty="0"/>
          </a:p>
        </p:txBody>
      </p:sp>
    </p:spTree>
    <p:extLst>
      <p:ext uri="{BB962C8B-B14F-4D97-AF65-F5344CB8AC3E}">
        <p14:creationId xmlns="" xmlns:p14="http://schemas.microsoft.com/office/powerpoint/2010/main" val="247317690"/>
      </p:ext>
    </p:extLst>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CFCA5F8A-4C63-D540-922C-B476B03C0594}"/>
              </a:ext>
            </a:extLst>
          </p:cNvPr>
          <p:cNvSpPr>
            <a:spLocks noGrp="1"/>
          </p:cNvSpPr>
          <p:nvPr>
            <p:ph type="dt" sz="half" idx="10"/>
          </p:nvPr>
        </p:nvSpPr>
        <p:spPr/>
        <p:txBody>
          <a:bodyPr/>
          <a:lstStyle/>
          <a:p>
            <a:fld id="{9E583DDF-CA54-461A-A486-592D2374C532}" type="datetimeFigureOut">
              <a:rPr lang="ru-RU" smtClean="0"/>
              <a:pPr/>
              <a:t>23.06.2026</a:t>
            </a:fld>
            <a:endParaRPr lang="ru-RU" dirty="0"/>
          </a:p>
        </p:txBody>
      </p:sp>
      <p:sp>
        <p:nvSpPr>
          <p:cNvPr id="3" name="Footer Placeholder 2">
            <a:extLst>
              <a:ext uri="{FF2B5EF4-FFF2-40B4-BE49-F238E27FC236}">
                <a16:creationId xmlns="" xmlns:a16="http://schemas.microsoft.com/office/drawing/2014/main" id="{C1CBB84E-60BB-8446-B1F2-3E888AED0752}"/>
              </a:ext>
            </a:extLst>
          </p:cNvPr>
          <p:cNvSpPr>
            <a:spLocks noGrp="1"/>
          </p:cNvSpPr>
          <p:nvPr>
            <p:ph type="ftr" sz="quarter" idx="11"/>
          </p:nvPr>
        </p:nvSpPr>
        <p:spPr/>
        <p:txBody>
          <a:bodyPr/>
          <a:lstStyle/>
          <a:p>
            <a:endParaRPr lang="ru-RU" dirty="0"/>
          </a:p>
        </p:txBody>
      </p:sp>
      <p:sp>
        <p:nvSpPr>
          <p:cNvPr id="4" name="Slide Number Placeholder 3">
            <a:extLst>
              <a:ext uri="{FF2B5EF4-FFF2-40B4-BE49-F238E27FC236}">
                <a16:creationId xmlns="" xmlns:a16="http://schemas.microsoft.com/office/drawing/2014/main" id="{BB08E338-67D9-AD41-B59E-CBA4D8A5DEF0}"/>
              </a:ext>
            </a:extLst>
          </p:cNvPr>
          <p:cNvSpPr>
            <a:spLocks noGrp="1"/>
          </p:cNvSpPr>
          <p:nvPr>
            <p:ph type="sldNum" sz="quarter" idx="12"/>
          </p:nvPr>
        </p:nvSpPr>
        <p:spPr/>
        <p:txBody>
          <a:bodyPr/>
          <a:lstStyle/>
          <a:p>
            <a:fld id="{CA8D9AD5-F248-4919-864A-CFD76CC027D6}" type="slidenum">
              <a:rPr lang="ru-RU" smtClean="0"/>
              <a:pPr/>
              <a:t>‹#›</a:t>
            </a:fld>
            <a:endParaRPr lang="ru-RU" dirty="0"/>
          </a:p>
        </p:txBody>
      </p:sp>
    </p:spTree>
    <p:extLst>
      <p:ext uri="{BB962C8B-B14F-4D97-AF65-F5344CB8AC3E}">
        <p14:creationId xmlns="" xmlns:p14="http://schemas.microsoft.com/office/powerpoint/2010/main" val="1652445360"/>
      </p:ext>
    </p:extLst>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28AA104-9957-5C44-9A0F-3465BCC9AE85}"/>
              </a:ext>
            </a:extLst>
          </p:cNvPr>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x-none"/>
          </a:p>
        </p:txBody>
      </p:sp>
      <p:sp>
        <p:nvSpPr>
          <p:cNvPr id="3" name="Content Placeholder 2">
            <a:extLst>
              <a:ext uri="{FF2B5EF4-FFF2-40B4-BE49-F238E27FC236}">
                <a16:creationId xmlns="" xmlns:a16="http://schemas.microsoft.com/office/drawing/2014/main" id="{86FBB6A4-7AE8-6A4A-8AEC-B3B74DA3C77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x-none"/>
          </a:p>
        </p:txBody>
      </p:sp>
      <p:sp>
        <p:nvSpPr>
          <p:cNvPr id="4" name="Text Placeholder 3">
            <a:extLst>
              <a:ext uri="{FF2B5EF4-FFF2-40B4-BE49-F238E27FC236}">
                <a16:creationId xmlns="" xmlns:a16="http://schemas.microsoft.com/office/drawing/2014/main" id="{F6251603-622F-1744-B23C-52FBDEBA4C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a:extLst>
              <a:ext uri="{FF2B5EF4-FFF2-40B4-BE49-F238E27FC236}">
                <a16:creationId xmlns="" xmlns:a16="http://schemas.microsoft.com/office/drawing/2014/main" id="{1F7B022D-D159-B043-BEF3-FF5DC44F7009}"/>
              </a:ext>
            </a:extLst>
          </p:cNvPr>
          <p:cNvSpPr>
            <a:spLocks noGrp="1"/>
          </p:cNvSpPr>
          <p:nvPr>
            <p:ph type="dt" sz="half" idx="10"/>
          </p:nvPr>
        </p:nvSpPr>
        <p:spPr/>
        <p:txBody>
          <a:bodyPr/>
          <a:lstStyle/>
          <a:p>
            <a:fld id="{9E583DDF-CA54-461A-A486-592D2374C532}" type="datetimeFigureOut">
              <a:rPr lang="ru-RU" smtClean="0"/>
              <a:pPr/>
              <a:t>23.06.2026</a:t>
            </a:fld>
            <a:endParaRPr lang="ru-RU" dirty="0"/>
          </a:p>
        </p:txBody>
      </p:sp>
      <p:sp>
        <p:nvSpPr>
          <p:cNvPr id="6" name="Footer Placeholder 5">
            <a:extLst>
              <a:ext uri="{FF2B5EF4-FFF2-40B4-BE49-F238E27FC236}">
                <a16:creationId xmlns="" xmlns:a16="http://schemas.microsoft.com/office/drawing/2014/main" id="{5659F955-6D9F-AC4B-9E72-8EB7F5A3B008}"/>
              </a:ext>
            </a:extLst>
          </p:cNvPr>
          <p:cNvSpPr>
            <a:spLocks noGrp="1"/>
          </p:cNvSpPr>
          <p:nvPr>
            <p:ph type="ftr" sz="quarter" idx="11"/>
          </p:nvPr>
        </p:nvSpPr>
        <p:spPr/>
        <p:txBody>
          <a:bodyPr/>
          <a:lstStyle/>
          <a:p>
            <a:endParaRPr lang="ru-RU" dirty="0"/>
          </a:p>
        </p:txBody>
      </p:sp>
      <p:sp>
        <p:nvSpPr>
          <p:cNvPr id="7" name="Slide Number Placeholder 6">
            <a:extLst>
              <a:ext uri="{FF2B5EF4-FFF2-40B4-BE49-F238E27FC236}">
                <a16:creationId xmlns="" xmlns:a16="http://schemas.microsoft.com/office/drawing/2014/main" id="{6149E494-9FED-184E-B28E-ACAC1C2B0C85}"/>
              </a:ext>
            </a:extLst>
          </p:cNvPr>
          <p:cNvSpPr>
            <a:spLocks noGrp="1"/>
          </p:cNvSpPr>
          <p:nvPr>
            <p:ph type="sldNum" sz="quarter" idx="12"/>
          </p:nvPr>
        </p:nvSpPr>
        <p:spPr/>
        <p:txBody>
          <a:bodyPr/>
          <a:lstStyle/>
          <a:p>
            <a:fld id="{CA8D9AD5-F248-4919-864A-CFD76CC027D6}" type="slidenum">
              <a:rPr lang="ru-RU" smtClean="0"/>
              <a:pPr/>
              <a:t>‹#›</a:t>
            </a:fld>
            <a:endParaRPr lang="ru-RU" dirty="0"/>
          </a:p>
        </p:txBody>
      </p:sp>
    </p:spTree>
    <p:extLst>
      <p:ext uri="{BB962C8B-B14F-4D97-AF65-F5344CB8AC3E}">
        <p14:creationId xmlns="" xmlns:p14="http://schemas.microsoft.com/office/powerpoint/2010/main" val="645803433"/>
      </p:ext>
    </p:extLst>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D5C6EFC-C22B-934D-9891-8D955DE0FF57}"/>
              </a:ext>
            </a:extLst>
          </p:cNvPr>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x-none"/>
          </a:p>
        </p:txBody>
      </p:sp>
      <p:sp>
        <p:nvSpPr>
          <p:cNvPr id="3" name="Picture Placeholder 2">
            <a:extLst>
              <a:ext uri="{FF2B5EF4-FFF2-40B4-BE49-F238E27FC236}">
                <a16:creationId xmlns="" xmlns:a16="http://schemas.microsoft.com/office/drawing/2014/main" id="{75C5207D-B665-9E4A-AC90-28706B681FD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x-none"/>
          </a:p>
        </p:txBody>
      </p:sp>
      <p:sp>
        <p:nvSpPr>
          <p:cNvPr id="4" name="Text Placeholder 3">
            <a:extLst>
              <a:ext uri="{FF2B5EF4-FFF2-40B4-BE49-F238E27FC236}">
                <a16:creationId xmlns="" xmlns:a16="http://schemas.microsoft.com/office/drawing/2014/main" id="{B88F4669-8768-FA4B-A12D-4406D001C3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a:extLst>
              <a:ext uri="{FF2B5EF4-FFF2-40B4-BE49-F238E27FC236}">
                <a16:creationId xmlns="" xmlns:a16="http://schemas.microsoft.com/office/drawing/2014/main" id="{9C8560D2-C645-0D42-ABC6-1010D5A910D4}"/>
              </a:ext>
            </a:extLst>
          </p:cNvPr>
          <p:cNvSpPr>
            <a:spLocks noGrp="1"/>
          </p:cNvSpPr>
          <p:nvPr>
            <p:ph type="dt" sz="half" idx="10"/>
          </p:nvPr>
        </p:nvSpPr>
        <p:spPr/>
        <p:txBody>
          <a:bodyPr/>
          <a:lstStyle/>
          <a:p>
            <a:fld id="{9E583DDF-CA54-461A-A486-592D2374C532}" type="datetimeFigureOut">
              <a:rPr lang="ru-RU" smtClean="0"/>
              <a:pPr/>
              <a:t>23.06.2026</a:t>
            </a:fld>
            <a:endParaRPr lang="ru-RU" dirty="0"/>
          </a:p>
        </p:txBody>
      </p:sp>
      <p:sp>
        <p:nvSpPr>
          <p:cNvPr id="6" name="Footer Placeholder 5">
            <a:extLst>
              <a:ext uri="{FF2B5EF4-FFF2-40B4-BE49-F238E27FC236}">
                <a16:creationId xmlns="" xmlns:a16="http://schemas.microsoft.com/office/drawing/2014/main" id="{9EC3EDB4-1920-A944-87CC-EA0182D6D55F}"/>
              </a:ext>
            </a:extLst>
          </p:cNvPr>
          <p:cNvSpPr>
            <a:spLocks noGrp="1"/>
          </p:cNvSpPr>
          <p:nvPr>
            <p:ph type="ftr" sz="quarter" idx="11"/>
          </p:nvPr>
        </p:nvSpPr>
        <p:spPr/>
        <p:txBody>
          <a:bodyPr/>
          <a:lstStyle/>
          <a:p>
            <a:endParaRPr lang="ru-RU" dirty="0"/>
          </a:p>
        </p:txBody>
      </p:sp>
      <p:sp>
        <p:nvSpPr>
          <p:cNvPr id="7" name="Slide Number Placeholder 6">
            <a:extLst>
              <a:ext uri="{FF2B5EF4-FFF2-40B4-BE49-F238E27FC236}">
                <a16:creationId xmlns="" xmlns:a16="http://schemas.microsoft.com/office/drawing/2014/main" id="{31C535CE-7013-8A40-AFB6-068A6C596922}"/>
              </a:ext>
            </a:extLst>
          </p:cNvPr>
          <p:cNvSpPr>
            <a:spLocks noGrp="1"/>
          </p:cNvSpPr>
          <p:nvPr>
            <p:ph type="sldNum" sz="quarter" idx="12"/>
          </p:nvPr>
        </p:nvSpPr>
        <p:spPr/>
        <p:txBody>
          <a:bodyPr/>
          <a:lstStyle/>
          <a:p>
            <a:fld id="{CA8D9AD5-F248-4919-864A-CFD76CC027D6}" type="slidenum">
              <a:rPr lang="ru-RU" smtClean="0"/>
              <a:pPr/>
              <a:t>‹#›</a:t>
            </a:fld>
            <a:endParaRPr lang="ru-RU" dirty="0"/>
          </a:p>
        </p:txBody>
      </p:sp>
    </p:spTree>
    <p:extLst>
      <p:ext uri="{BB962C8B-B14F-4D97-AF65-F5344CB8AC3E}">
        <p14:creationId xmlns="" xmlns:p14="http://schemas.microsoft.com/office/powerpoint/2010/main" val="479899889"/>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 xmlns:a16="http://schemas.microsoft.com/office/drawing/2014/main" id="{63335606-DEDE-3342-8DFF-D1E0DAB125CA}"/>
              </a:ext>
            </a:extLst>
          </p:cNvPr>
          <p:cNvPicPr>
            <a:picLocks noChangeAspect="1"/>
          </p:cNvPicPr>
          <p:nvPr/>
        </p:nvPicPr>
        <p:blipFill>
          <a:blip r:embed="rId13"/>
          <a:stretch>
            <a:fillRect/>
          </a:stretch>
        </p:blipFill>
        <p:spPr>
          <a:xfrm>
            <a:off x="0" y="0"/>
            <a:ext cx="12192000" cy="6858000"/>
          </a:xfrm>
          <a:prstGeom prst="rect">
            <a:avLst/>
          </a:prstGeom>
        </p:spPr>
      </p:pic>
      <p:sp>
        <p:nvSpPr>
          <p:cNvPr id="2" name="Title Placeholder 1">
            <a:extLst>
              <a:ext uri="{FF2B5EF4-FFF2-40B4-BE49-F238E27FC236}">
                <a16:creationId xmlns="" xmlns:a16="http://schemas.microsoft.com/office/drawing/2014/main" id="{1AF3F9AF-2C40-414D-91BB-60502BFE9A14}"/>
              </a:ext>
            </a:extLst>
          </p:cNvPr>
          <p:cNvSpPr>
            <a:spLocks noGrp="1"/>
          </p:cNvSpPr>
          <p:nvPr>
            <p:ph type="title"/>
          </p:nvPr>
        </p:nvSpPr>
        <p:spPr>
          <a:xfrm>
            <a:off x="838200" y="365126"/>
            <a:ext cx="10515600" cy="668028"/>
          </a:xfrm>
          <a:prstGeom prst="rect">
            <a:avLst/>
          </a:prstGeom>
        </p:spPr>
        <p:txBody>
          <a:bodyPr vert="horz" lIns="91440" tIns="45720" rIns="91440" bIns="45720" rtlCol="0" anchor="ctr">
            <a:normAutofit/>
          </a:bodyPr>
          <a:lstStyle/>
          <a:p>
            <a:r>
              <a:rPr lang="ru-RU" smtClean="0"/>
              <a:t>Образец заголовка</a:t>
            </a:r>
            <a:endParaRPr lang="x-none" dirty="0"/>
          </a:p>
        </p:txBody>
      </p:sp>
      <p:sp>
        <p:nvSpPr>
          <p:cNvPr id="3" name="Text Placeholder 2">
            <a:extLst>
              <a:ext uri="{FF2B5EF4-FFF2-40B4-BE49-F238E27FC236}">
                <a16:creationId xmlns="" xmlns:a16="http://schemas.microsoft.com/office/drawing/2014/main" id="{FB3A002C-406B-5A4B-86D2-22C2E6549F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x-none"/>
          </a:p>
        </p:txBody>
      </p:sp>
      <p:sp>
        <p:nvSpPr>
          <p:cNvPr id="4" name="Date Placeholder 3">
            <a:extLst>
              <a:ext uri="{FF2B5EF4-FFF2-40B4-BE49-F238E27FC236}">
                <a16:creationId xmlns="" xmlns:a16="http://schemas.microsoft.com/office/drawing/2014/main" id="{A449FA63-185A-604F-927F-F13457F2D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ru-RU" smtClean="0"/>
              <a:pPr/>
              <a:t>23.06.2026</a:t>
            </a:fld>
            <a:endParaRPr lang="ru-RU" dirty="0"/>
          </a:p>
        </p:txBody>
      </p:sp>
      <p:sp>
        <p:nvSpPr>
          <p:cNvPr id="5" name="Footer Placeholder 4">
            <a:extLst>
              <a:ext uri="{FF2B5EF4-FFF2-40B4-BE49-F238E27FC236}">
                <a16:creationId xmlns="" xmlns:a16="http://schemas.microsoft.com/office/drawing/2014/main" id="{A2E7958D-F7F7-084F-B389-7CB064C82FB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Slide Number Placeholder 5">
            <a:extLst>
              <a:ext uri="{FF2B5EF4-FFF2-40B4-BE49-F238E27FC236}">
                <a16:creationId xmlns="" xmlns:a16="http://schemas.microsoft.com/office/drawing/2014/main" id="{BA1A8A0A-B716-084C-B5BC-FCB4C049C0C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ru-RU" smtClean="0"/>
              <a:pPr/>
              <a:t>‹#›</a:t>
            </a:fld>
            <a:endParaRPr lang="ru-RU" dirty="0"/>
          </a:p>
        </p:txBody>
      </p:sp>
    </p:spTree>
    <p:extLst>
      <p:ext uri="{BB962C8B-B14F-4D97-AF65-F5344CB8AC3E}">
        <p14:creationId xmlns="" xmlns:p14="http://schemas.microsoft.com/office/powerpoint/2010/main" val="221316499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ransition spd="med">
    <p:fade/>
  </p:transition>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1514" y="642257"/>
            <a:ext cx="6675610" cy="2079171"/>
          </a:xfrm>
          <a:noFill/>
          <a:ln>
            <a:noFill/>
          </a:ln>
        </p:spPr>
        <p:style>
          <a:lnRef idx="1">
            <a:schemeClr val="accent6"/>
          </a:lnRef>
          <a:fillRef idx="2">
            <a:schemeClr val="accent6"/>
          </a:fillRef>
          <a:effectRef idx="1">
            <a:schemeClr val="accent6"/>
          </a:effectRef>
          <a:fontRef idx="minor">
            <a:schemeClr val="dk1"/>
          </a:fontRef>
        </p:style>
        <p:txBody>
          <a:bodyPr>
            <a:noAutofit/>
          </a:bodyPr>
          <a:lstStyle/>
          <a:p>
            <a:r>
              <a:rPr lang="ru-RU" sz="4400" b="1" i="1" dirty="0" smtClean="0">
                <a:solidFill>
                  <a:srgbClr val="000099"/>
                </a:solidFill>
              </a:rPr>
              <a:t>Наблюдаемые показатели расстройств </a:t>
            </a:r>
            <a:r>
              <a:rPr lang="ru-RU" sz="4400" b="1" i="1" dirty="0" err="1" smtClean="0">
                <a:solidFill>
                  <a:srgbClr val="000099"/>
                </a:solidFill>
              </a:rPr>
              <a:t>аутистического</a:t>
            </a:r>
            <a:r>
              <a:rPr lang="ru-RU" sz="4400" b="1" i="1" dirty="0" smtClean="0">
                <a:solidFill>
                  <a:srgbClr val="000099"/>
                </a:solidFill>
              </a:rPr>
              <a:t> спектра</a:t>
            </a:r>
            <a:endParaRPr lang="ru-RU" sz="4400" b="1" i="1" dirty="0">
              <a:solidFill>
                <a:srgbClr val="000099"/>
              </a:solidFill>
            </a:endParaRPr>
          </a:p>
        </p:txBody>
      </p:sp>
      <p:sp>
        <p:nvSpPr>
          <p:cNvPr id="5" name="Подзаголовок 4"/>
          <p:cNvSpPr>
            <a:spLocks noGrp="1"/>
          </p:cNvSpPr>
          <p:nvPr>
            <p:ph type="subTitle" idx="1"/>
          </p:nvPr>
        </p:nvSpPr>
        <p:spPr>
          <a:xfrm>
            <a:off x="1302992" y="4911347"/>
            <a:ext cx="4782123" cy="1424140"/>
          </a:xfrm>
        </p:spPr>
        <p:txBody>
          <a:bodyPr>
            <a:normAutofit/>
          </a:bodyPr>
          <a:lstStyle/>
          <a:p>
            <a:pPr>
              <a:lnSpc>
                <a:spcPct val="100000"/>
              </a:lnSpc>
              <a:spcBef>
                <a:spcPts val="0"/>
              </a:spcBef>
            </a:pPr>
            <a:r>
              <a:rPr lang="ru-RU" sz="2000" dirty="0" smtClean="0"/>
              <a:t>ГБУ СО «ЦППМСП «Ресурс</a:t>
            </a:r>
            <a:r>
              <a:rPr lang="ru-RU" sz="2000" dirty="0" smtClean="0"/>
              <a:t>»</a:t>
            </a:r>
          </a:p>
          <a:p>
            <a:pPr>
              <a:lnSpc>
                <a:spcPct val="100000"/>
              </a:lnSpc>
              <a:spcBef>
                <a:spcPts val="0"/>
              </a:spcBef>
            </a:pPr>
            <a:r>
              <a:rPr lang="ru-RU" sz="2000" dirty="0" smtClean="0"/>
              <a:t>Состав №16 г. Реж</a:t>
            </a:r>
            <a:r>
              <a:rPr lang="ru-RU" sz="2000" dirty="0" smtClean="0"/>
              <a:t/>
            </a:r>
            <a:br>
              <a:rPr lang="ru-RU" sz="2000" dirty="0" smtClean="0"/>
            </a:br>
            <a:r>
              <a:rPr lang="ru-RU" sz="2000" dirty="0" smtClean="0"/>
              <a:t>Педагог-психолог</a:t>
            </a:r>
            <a:br>
              <a:rPr lang="ru-RU" sz="2000" dirty="0" smtClean="0"/>
            </a:br>
            <a:r>
              <a:rPr lang="ru-RU" sz="2000" dirty="0" err="1" smtClean="0"/>
              <a:t>Коркодинова</a:t>
            </a:r>
            <a:r>
              <a:rPr lang="ru-RU" sz="2000" dirty="0" smtClean="0"/>
              <a:t> К. В.</a:t>
            </a:r>
          </a:p>
          <a:p>
            <a:endParaRPr lang="ru-RU" sz="2000" dirty="0" smtClean="0"/>
          </a:p>
        </p:txBody>
      </p:sp>
    </p:spTree>
    <p:extLst>
      <p:ext uri="{BB962C8B-B14F-4D97-AF65-F5344CB8AC3E}">
        <p14:creationId xmlns="" xmlns:p14="http://schemas.microsoft.com/office/powerpoint/2010/main" val="325067004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Заголовок 8"/>
          <p:cNvSpPr>
            <a:spLocks noGrp="1"/>
          </p:cNvSpPr>
          <p:nvPr>
            <p:ph type="title"/>
          </p:nvPr>
        </p:nvSpPr>
        <p:spPr>
          <a:xfrm>
            <a:off x="1515035" y="233082"/>
            <a:ext cx="9133730" cy="523440"/>
          </a:xfrm>
          <a:noFill/>
          <a:ln>
            <a:noFill/>
          </a:ln>
        </p:spPr>
        <p:style>
          <a:lnRef idx="1">
            <a:schemeClr val="accent6"/>
          </a:lnRef>
          <a:fillRef idx="2">
            <a:schemeClr val="accent6"/>
          </a:fillRef>
          <a:effectRef idx="1">
            <a:schemeClr val="accent6"/>
          </a:effectRef>
          <a:fontRef idx="minor">
            <a:schemeClr val="dk1"/>
          </a:fontRef>
        </p:style>
        <p:txBody>
          <a:bodyPr>
            <a:noAutofit/>
          </a:bodyPr>
          <a:lstStyle/>
          <a:p>
            <a:pPr algn="ctr"/>
            <a:r>
              <a:rPr lang="ru-RU" sz="3600" b="1" i="1" dirty="0" smtClean="0">
                <a:solidFill>
                  <a:srgbClr val="0000CC"/>
                </a:solidFill>
              </a:rPr>
              <a:t>Слуховая реакция</a:t>
            </a:r>
            <a:endParaRPr lang="ru-RU" sz="3600" b="1" i="1" dirty="0">
              <a:solidFill>
                <a:srgbClr val="0000CC"/>
              </a:solidFill>
            </a:endParaRPr>
          </a:p>
        </p:txBody>
      </p:sp>
      <p:sp>
        <p:nvSpPr>
          <p:cNvPr id="10" name="Содержимое 9"/>
          <p:cNvSpPr>
            <a:spLocks noGrp="1"/>
          </p:cNvSpPr>
          <p:nvPr>
            <p:ph idx="1"/>
          </p:nvPr>
        </p:nvSpPr>
        <p:spPr>
          <a:xfrm>
            <a:off x="435429" y="707571"/>
            <a:ext cx="11604171" cy="5954486"/>
          </a:xfrm>
        </p:spPr>
        <p:txBody>
          <a:bodyPr>
            <a:normAutofit fontScale="92500" lnSpcReduction="20000"/>
          </a:bodyPr>
          <a:lstStyle/>
          <a:p>
            <a:endParaRPr lang="ru-RU" dirty="0" smtClean="0"/>
          </a:p>
          <a:p>
            <a:pPr>
              <a:buNone/>
            </a:pPr>
            <a:r>
              <a:rPr lang="ru-RU" b="1" i="1" dirty="0" smtClean="0"/>
              <a:t>1. Соответствующее возрасту слуховая реакция – </a:t>
            </a:r>
            <a:r>
              <a:rPr lang="ru-RU" i="1" dirty="0" smtClean="0"/>
              <a:t>Слуховая реакция ребенка нормальна и соответствует его возрасту. Слух используется совместно с другими чувствами.</a:t>
            </a:r>
          </a:p>
          <a:p>
            <a:pPr>
              <a:buNone/>
            </a:pPr>
            <a:r>
              <a:rPr lang="ru-RU" b="1" i="1" dirty="0" smtClean="0"/>
              <a:t>2. Немного ненормальная слуховая реакция – </a:t>
            </a:r>
            <a:r>
              <a:rPr lang="ru-RU" i="1" dirty="0" smtClean="0"/>
              <a:t>Может присутствовать недостаточная ответная реакция или небольшая повышенная чувствительность к конкретным звукам. Реакция на звук может быть с опозданием звуки может быть необходимо повторить чтобы завладеть вниманием ребенка. Ребенок может расстраиваться из-за поступающих из вне звуков.</a:t>
            </a:r>
          </a:p>
          <a:p>
            <a:pPr>
              <a:buNone/>
            </a:pPr>
            <a:r>
              <a:rPr lang="ru-RU" b="1" i="1" dirty="0" smtClean="0"/>
              <a:t>3. Умеренно ненормальная слуховая реакция – </a:t>
            </a:r>
            <a:r>
              <a:rPr lang="ru-RU" i="1" dirty="0" smtClean="0"/>
              <a:t>Реакция на звуки у ребенка меняется; часто он игнорирует звуки когда они произносятся первые несколько раз; может пугаться или закрывать уши когда слышит некоторые звуки из повседневной жизни.</a:t>
            </a:r>
          </a:p>
          <a:p>
            <a:pPr>
              <a:buNone/>
            </a:pPr>
            <a:r>
              <a:rPr lang="ru-RU" b="1" i="1" dirty="0" smtClean="0"/>
              <a:t>4. Значительно ненормальная слуховая реакция – </a:t>
            </a:r>
            <a:r>
              <a:rPr lang="ru-RU" i="1" dirty="0" smtClean="0"/>
              <a:t>Ребенок демонстрирует повышенную чувствительность и/или пониженную чувствительность к звукам в очень заметной степени, в зависимости от типа звука.</a:t>
            </a:r>
          </a:p>
          <a:p>
            <a:endParaRPr lang="ru-RU" dirty="0"/>
          </a:p>
        </p:txBody>
      </p:sp>
    </p:spTree>
    <p:extLst>
      <p:ext uri="{BB962C8B-B14F-4D97-AF65-F5344CB8AC3E}">
        <p14:creationId xmlns="" xmlns:p14="http://schemas.microsoft.com/office/powerpoint/2010/main" val="326272032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7788" y="141514"/>
            <a:ext cx="9133730" cy="892913"/>
          </a:xfrm>
          <a:noFill/>
          <a:ln>
            <a:noFill/>
          </a:ln>
        </p:spPr>
        <p:style>
          <a:lnRef idx="1">
            <a:schemeClr val="accent6"/>
          </a:lnRef>
          <a:fillRef idx="2">
            <a:schemeClr val="accent6"/>
          </a:fillRef>
          <a:effectRef idx="1">
            <a:schemeClr val="accent6"/>
          </a:effectRef>
          <a:fontRef idx="minor">
            <a:schemeClr val="dk1"/>
          </a:fontRef>
        </p:style>
        <p:txBody>
          <a:bodyPr>
            <a:noAutofit/>
          </a:bodyPr>
          <a:lstStyle/>
          <a:p>
            <a:pPr algn="ctr"/>
            <a:r>
              <a:rPr lang="ru-RU" sz="3200" b="1" i="1" dirty="0" smtClean="0">
                <a:solidFill>
                  <a:srgbClr val="0000CC"/>
                </a:solidFill>
              </a:rPr>
              <a:t>Вкус, запах и реакция на прикосновение и осязания, их использование</a:t>
            </a:r>
            <a:endParaRPr lang="ru-RU" sz="3200" b="1" i="1" dirty="0">
              <a:solidFill>
                <a:srgbClr val="0000CC"/>
              </a:solidFill>
            </a:endParaRPr>
          </a:p>
        </p:txBody>
      </p:sp>
      <p:sp>
        <p:nvSpPr>
          <p:cNvPr id="3" name="Содержимое 2"/>
          <p:cNvSpPr>
            <a:spLocks noGrp="1"/>
          </p:cNvSpPr>
          <p:nvPr>
            <p:ph idx="1"/>
          </p:nvPr>
        </p:nvSpPr>
        <p:spPr>
          <a:xfrm>
            <a:off x="337456" y="1099457"/>
            <a:ext cx="11615057" cy="5540829"/>
          </a:xfrm>
        </p:spPr>
        <p:txBody>
          <a:bodyPr>
            <a:normAutofit lnSpcReduction="10000"/>
          </a:bodyPr>
          <a:lstStyle/>
          <a:p>
            <a:pPr>
              <a:buNone/>
            </a:pPr>
            <a:r>
              <a:rPr lang="ru-RU" sz="2200" b="1" i="1" dirty="0" smtClean="0"/>
              <a:t>1 Нормальное использование и реакция на вкус, запах и прикосновения – </a:t>
            </a:r>
            <a:r>
              <a:rPr lang="ru-RU" sz="2200" i="1" dirty="0" smtClean="0"/>
              <a:t>Ребенок изучает новые объекты соответственно его возрасту, главным образом через ощущение и зрение. Вкус и запах используется надлежащим образом. Когда ребенок испытывает небольшую боль, он проявляет это в рамках нормальной реакции.</a:t>
            </a:r>
          </a:p>
          <a:p>
            <a:pPr>
              <a:buNone/>
            </a:pPr>
            <a:r>
              <a:rPr lang="ru-RU" sz="2200" b="1" i="1" dirty="0" smtClean="0"/>
              <a:t>2. Немного ненормальное использование, реакция на вкусовые ощущения, запахи и прикосновения – </a:t>
            </a:r>
            <a:r>
              <a:rPr lang="ru-RU" sz="2200" i="1" dirty="0" smtClean="0"/>
              <a:t>Ребенок постоянно сует предметы в рот, может нюхать или пробовать на вкус несъедобные объекты; может не реагировать или слишком остро реагировать на небольшую боль, которую обычный ребенок воспринял бы как небольшой дискомфорт</a:t>
            </a:r>
          </a:p>
          <a:p>
            <a:pPr>
              <a:buNone/>
            </a:pPr>
            <a:r>
              <a:rPr lang="ru-RU" sz="2200" b="1" i="1" dirty="0" smtClean="0"/>
              <a:t>3 Умеренно ненормальное использование или реакция на вкус, запах и прикосновение – </a:t>
            </a:r>
            <a:r>
              <a:rPr lang="ru-RU" sz="2200" i="1" dirty="0" smtClean="0"/>
              <a:t>Ребенок может быть умеренно озабоченным прикосновением, нюхать или пробовать на вкус объекты или людей. Ребенок может также слишком сильно либо слишком слабо реагировать</a:t>
            </a:r>
          </a:p>
          <a:p>
            <a:pPr>
              <a:buNone/>
            </a:pPr>
            <a:r>
              <a:rPr lang="ru-RU" sz="2200" b="1" i="1" dirty="0" smtClean="0"/>
              <a:t>4 Значительно ненормальное использование или реакция на вкус, запах, прикосновение – </a:t>
            </a:r>
            <a:r>
              <a:rPr lang="ru-RU" sz="2200" i="1" dirty="0" smtClean="0"/>
              <a:t>Ребенок озабочен запахами, вкусовыми ощущениями или прикосновениями к объектам больше для того чтобы испытать ощущение чем для нормального изучения или использования объектов. Ребенок может полностью игнорировать боль или реагировать очень сильно </a:t>
            </a:r>
            <a:r>
              <a:rPr lang="ru-RU" i="1" dirty="0" smtClean="0"/>
              <a:t>на небольшой дискомфорт.</a:t>
            </a:r>
            <a:endParaRPr lang="ru-RU" i="1"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3647" y="188259"/>
            <a:ext cx="9133730" cy="627529"/>
          </a:xfrm>
          <a:noFill/>
          <a:ln>
            <a:noFill/>
          </a:ln>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r>
              <a:rPr lang="ru-RU" sz="3200" b="1" i="1" dirty="0" smtClean="0">
                <a:solidFill>
                  <a:srgbClr val="0000CC"/>
                </a:solidFill>
              </a:rPr>
              <a:t/>
            </a:r>
            <a:br>
              <a:rPr lang="ru-RU" sz="3200" b="1" i="1" dirty="0" smtClean="0">
                <a:solidFill>
                  <a:srgbClr val="0000CC"/>
                </a:solidFill>
              </a:rPr>
            </a:br>
            <a:r>
              <a:rPr lang="ru-RU" sz="3200" b="1" i="1" dirty="0" smtClean="0">
                <a:solidFill>
                  <a:srgbClr val="0000CC"/>
                </a:solidFill>
              </a:rPr>
              <a:t/>
            </a:r>
            <a:br>
              <a:rPr lang="ru-RU" sz="3200" b="1" i="1" dirty="0" smtClean="0">
                <a:solidFill>
                  <a:srgbClr val="0000CC"/>
                </a:solidFill>
              </a:rPr>
            </a:br>
            <a:r>
              <a:rPr lang="ru-RU" sz="3200" b="1" i="1" dirty="0" smtClean="0">
                <a:solidFill>
                  <a:srgbClr val="0000CC"/>
                </a:solidFill>
              </a:rPr>
              <a:t/>
            </a:r>
            <a:br>
              <a:rPr lang="ru-RU" sz="3200" b="1" i="1" dirty="0" smtClean="0">
                <a:solidFill>
                  <a:srgbClr val="0000CC"/>
                </a:solidFill>
              </a:rPr>
            </a:br>
            <a:r>
              <a:rPr lang="ru-RU" sz="4000" b="1" i="1" dirty="0" smtClean="0">
                <a:solidFill>
                  <a:srgbClr val="0000CC"/>
                </a:solidFill>
              </a:rPr>
              <a:t>Боязнь или нервозность</a:t>
            </a:r>
            <a:r>
              <a:rPr lang="ru-RU" sz="3200" b="1" i="1" dirty="0" smtClean="0">
                <a:solidFill>
                  <a:srgbClr val="0000CC"/>
                </a:solidFill>
              </a:rPr>
              <a:t/>
            </a:r>
            <a:br>
              <a:rPr lang="ru-RU" sz="3200" b="1" i="1" dirty="0" smtClean="0">
                <a:solidFill>
                  <a:srgbClr val="0000CC"/>
                </a:solidFill>
              </a:rPr>
            </a:br>
            <a:r>
              <a:rPr lang="ru-RU" sz="3200" b="1" i="1" dirty="0" smtClean="0">
                <a:solidFill>
                  <a:srgbClr val="0000CC"/>
                </a:solidFill>
              </a:rPr>
              <a:t/>
            </a:r>
            <a:br>
              <a:rPr lang="ru-RU" sz="3200" b="1" i="1" dirty="0" smtClean="0">
                <a:solidFill>
                  <a:srgbClr val="0000CC"/>
                </a:solidFill>
              </a:rPr>
            </a:br>
            <a:r>
              <a:rPr lang="ru-RU" sz="3200" b="1" i="1" dirty="0" smtClean="0">
                <a:solidFill>
                  <a:srgbClr val="0000CC"/>
                </a:solidFill>
              </a:rPr>
              <a:t/>
            </a:r>
            <a:br>
              <a:rPr lang="ru-RU" sz="3200" b="1" i="1" dirty="0" smtClean="0">
                <a:solidFill>
                  <a:srgbClr val="0000CC"/>
                </a:solidFill>
              </a:rPr>
            </a:br>
            <a:endParaRPr lang="ru-RU" sz="2800" i="1" dirty="0" smtClean="0">
              <a:solidFill>
                <a:srgbClr val="0000CC"/>
              </a:solidFill>
            </a:endParaRPr>
          </a:p>
        </p:txBody>
      </p:sp>
      <p:sp>
        <p:nvSpPr>
          <p:cNvPr id="3" name="Содержимое 2"/>
          <p:cNvSpPr>
            <a:spLocks noGrp="1"/>
          </p:cNvSpPr>
          <p:nvPr>
            <p:ph idx="1"/>
          </p:nvPr>
        </p:nvSpPr>
        <p:spPr>
          <a:xfrm>
            <a:off x="233171" y="833718"/>
            <a:ext cx="11686685" cy="5741253"/>
          </a:xfrm>
        </p:spPr>
        <p:txBody>
          <a:bodyPr>
            <a:normAutofit lnSpcReduction="10000"/>
          </a:bodyPr>
          <a:lstStyle/>
          <a:p>
            <a:pPr>
              <a:buNone/>
            </a:pPr>
            <a:r>
              <a:rPr lang="ru-RU" dirty="0" smtClean="0"/>
              <a:t> </a:t>
            </a:r>
            <a:r>
              <a:rPr lang="ru-RU" b="1" i="1" dirty="0" smtClean="0"/>
              <a:t>1. Нормальный уровень боязни или нервозности – </a:t>
            </a:r>
            <a:r>
              <a:rPr lang="ru-RU" i="1" dirty="0" smtClean="0"/>
              <a:t>Поведение ребенка соответствует и ситуации и его возрасту.</a:t>
            </a:r>
          </a:p>
          <a:p>
            <a:pPr>
              <a:buNone/>
            </a:pPr>
            <a:r>
              <a:rPr lang="ru-RU" b="1" i="1" dirty="0" smtClean="0"/>
              <a:t>2. Немного ненормальная боязнь или нервозность – </a:t>
            </a:r>
            <a:r>
              <a:rPr lang="ru-RU" i="1" dirty="0" smtClean="0"/>
              <a:t>Ребенок время от времени демонстрирует слишком сильную или слишком слабую боязнь или нервозность по сравнению с нормальными детьми того же возраста в аналогичной ситуации</a:t>
            </a:r>
          </a:p>
          <a:p>
            <a:pPr>
              <a:buNone/>
            </a:pPr>
            <a:r>
              <a:rPr lang="ru-RU" b="1" i="1" dirty="0" smtClean="0"/>
              <a:t>3. Умеренно ненормальные боязнь или нервозность – </a:t>
            </a:r>
            <a:r>
              <a:rPr lang="ru-RU" i="1" dirty="0" smtClean="0"/>
              <a:t>Ребенок время от времени демонстрирует немного больше или немного меньше боязни, чем характерно даже для детей младше его в аналогичной ситуации.</a:t>
            </a:r>
          </a:p>
          <a:p>
            <a:pPr>
              <a:buNone/>
            </a:pPr>
            <a:r>
              <a:rPr lang="ru-RU" b="1" i="1" dirty="0" smtClean="0"/>
              <a:t>4. Значительно ненормальные боязнь или нервозность – </a:t>
            </a:r>
            <a:r>
              <a:rPr lang="ru-RU" i="1" dirty="0" smtClean="0"/>
              <a:t>Боязнь присутствует даже после повторного опыта с безопасными событиями или объектами. Очень тяжело успокоить или утешить ребенка. Ребенок может, наоборот, не замечает опасность, которую другие дети такого же возраста избегают.</a:t>
            </a:r>
            <a:endParaRPr lang="ru-RU" i="1"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0" y="367553"/>
            <a:ext cx="9133730" cy="493059"/>
          </a:xfrm>
          <a:noFill/>
          <a:ln>
            <a:noFill/>
          </a:ln>
        </p:spPr>
        <p:style>
          <a:lnRef idx="1">
            <a:schemeClr val="accent6"/>
          </a:lnRef>
          <a:fillRef idx="2">
            <a:schemeClr val="accent6"/>
          </a:fillRef>
          <a:effectRef idx="1">
            <a:schemeClr val="accent6"/>
          </a:effectRef>
          <a:fontRef idx="minor">
            <a:schemeClr val="dk1"/>
          </a:fontRef>
        </p:style>
        <p:txBody>
          <a:bodyPr>
            <a:noAutofit/>
          </a:bodyPr>
          <a:lstStyle/>
          <a:p>
            <a:pPr algn="ctr"/>
            <a:r>
              <a:rPr lang="ru-RU" sz="3600" b="1" i="1" dirty="0" smtClean="0">
                <a:solidFill>
                  <a:srgbClr val="0000CC"/>
                </a:solidFill>
              </a:rPr>
              <a:t>Вербальная коммуникация</a:t>
            </a:r>
            <a:endParaRPr lang="ru-RU" sz="3600" b="1" i="1" dirty="0">
              <a:solidFill>
                <a:srgbClr val="0000CC"/>
              </a:solidFill>
            </a:endParaRPr>
          </a:p>
        </p:txBody>
      </p:sp>
      <p:sp>
        <p:nvSpPr>
          <p:cNvPr id="3" name="Содержимое 2"/>
          <p:cNvSpPr>
            <a:spLocks noGrp="1"/>
          </p:cNvSpPr>
          <p:nvPr>
            <p:ph idx="1"/>
          </p:nvPr>
        </p:nvSpPr>
        <p:spPr>
          <a:xfrm>
            <a:off x="429114" y="940014"/>
            <a:ext cx="11392771" cy="5613185"/>
          </a:xfrm>
        </p:spPr>
        <p:txBody>
          <a:bodyPr>
            <a:normAutofit fontScale="92500" lnSpcReduction="20000"/>
          </a:bodyPr>
          <a:lstStyle/>
          <a:p>
            <a:pPr>
              <a:buNone/>
            </a:pPr>
            <a:r>
              <a:rPr lang="ru-RU" b="1" i="1" dirty="0" smtClean="0"/>
              <a:t>1. Нормальная вербальная коммуникация, </a:t>
            </a:r>
            <a:r>
              <a:rPr lang="ru-RU" i="1" dirty="0" smtClean="0"/>
              <a:t>подходящая для данного возраста и ситуации.</a:t>
            </a:r>
          </a:p>
          <a:p>
            <a:pPr>
              <a:buNone/>
            </a:pPr>
            <a:r>
              <a:rPr lang="ru-RU" b="1" i="1" dirty="0" smtClean="0"/>
              <a:t>2. Немного ненормальная вербальная коммуникация – </a:t>
            </a:r>
            <a:r>
              <a:rPr lang="ru-RU" i="1" dirty="0" smtClean="0"/>
              <a:t>Речь в целом формируется с задержкой. Большая часть речи осмыслена, при этом присутствует некоторая </a:t>
            </a:r>
            <a:r>
              <a:rPr lang="ru-RU" i="1" dirty="0" err="1" smtClean="0"/>
              <a:t>эхолалия</a:t>
            </a:r>
            <a:r>
              <a:rPr lang="ru-RU" i="1" dirty="0" smtClean="0"/>
              <a:t> или может случаться неправильное употребление местоимений. Некоторые странные слова или жаргон могут использоваться время от времени.</a:t>
            </a:r>
          </a:p>
          <a:p>
            <a:pPr>
              <a:buNone/>
            </a:pPr>
            <a:r>
              <a:rPr lang="ru-RU" b="1" i="1" dirty="0" smtClean="0"/>
              <a:t>3. Умеренно ненормальная вербальная коммуникация – </a:t>
            </a:r>
            <a:r>
              <a:rPr lang="ru-RU" i="1" dirty="0" smtClean="0"/>
              <a:t>Речь может отсутствовать. Когда она есть, вербальная коммуникация может быть смесью осознанной речи и странной речи такой как жаргон, </a:t>
            </a:r>
            <a:r>
              <a:rPr lang="ru-RU" i="1" dirty="0" err="1" smtClean="0"/>
              <a:t>эхолалия</a:t>
            </a:r>
            <a:r>
              <a:rPr lang="ru-RU" i="1" dirty="0" smtClean="0"/>
              <a:t>, неправильное употребление местоимений. Особенностью в осознанной речи включают излишние вопросы или увлеченность определенными темами.</a:t>
            </a:r>
          </a:p>
          <a:p>
            <a:pPr>
              <a:buNone/>
            </a:pPr>
            <a:r>
              <a:rPr lang="ru-RU" b="1" i="1" dirty="0" smtClean="0"/>
              <a:t>4. Значительно ненормальная вербальная коммуникация – </a:t>
            </a:r>
            <a:r>
              <a:rPr lang="ru-RU" i="1" dirty="0" smtClean="0"/>
              <a:t>Осмысленная речь не используется. Ребенок может издавать младенческий визг, причудливые или животные звуки, более сложный шум, приближающийся к речи или может показывать настойчивое, странное  использование некоторых узнаваемых слов или фраз.</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4276" y="244608"/>
            <a:ext cx="9133730" cy="693769"/>
          </a:xfrm>
          <a:noFill/>
          <a:ln>
            <a:noFill/>
          </a:ln>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4000" b="1" i="1" dirty="0" smtClean="0">
                <a:solidFill>
                  <a:srgbClr val="0000CC"/>
                </a:solidFill>
              </a:rPr>
              <a:t>Невербальная коммуникация</a:t>
            </a:r>
          </a:p>
        </p:txBody>
      </p:sp>
      <p:sp>
        <p:nvSpPr>
          <p:cNvPr id="3" name="Содержимое 2"/>
          <p:cNvSpPr>
            <a:spLocks noGrp="1"/>
          </p:cNvSpPr>
          <p:nvPr>
            <p:ph idx="1"/>
          </p:nvPr>
        </p:nvSpPr>
        <p:spPr>
          <a:xfrm>
            <a:off x="239486" y="1020082"/>
            <a:ext cx="11582400" cy="5478689"/>
          </a:xfrm>
        </p:spPr>
        <p:txBody>
          <a:bodyPr>
            <a:normAutofit fontScale="92500"/>
          </a:bodyPr>
          <a:lstStyle/>
          <a:p>
            <a:pPr>
              <a:buNone/>
            </a:pPr>
            <a:r>
              <a:rPr lang="ru-RU" b="1" i="1" dirty="0" smtClean="0"/>
              <a:t>1. Нормальная невербальная коммуникация, </a:t>
            </a:r>
            <a:r>
              <a:rPr lang="ru-RU" i="1" dirty="0" smtClean="0"/>
              <a:t>подходящая для данного возраста и ситуации.</a:t>
            </a:r>
          </a:p>
          <a:p>
            <a:pPr>
              <a:buNone/>
            </a:pPr>
            <a:r>
              <a:rPr lang="ru-RU" b="1" i="1" dirty="0" smtClean="0"/>
              <a:t>2. Немного ненормальное использование невербальной коммуникации – </a:t>
            </a:r>
            <a:r>
              <a:rPr lang="ru-RU" i="1" dirty="0" smtClean="0"/>
              <a:t>Незрелое использование невербальной коммуникации; может только показывать неопределенно или дотягиваться до того что он или она хочет, в ситуации где ребенок такого же возраста может показать или объяснить жестами что конкретно он или она.</a:t>
            </a:r>
          </a:p>
          <a:p>
            <a:pPr>
              <a:buNone/>
            </a:pPr>
            <a:r>
              <a:rPr lang="ru-RU" b="1" i="1" dirty="0" smtClean="0"/>
              <a:t>3. Умеренно ненормальное использование невербальной коммуникации – </a:t>
            </a:r>
            <a:r>
              <a:rPr lang="ru-RU" i="1" dirty="0" smtClean="0"/>
              <a:t>Ребенок в общем и целом может выражать свои потребности или желания не вербально и не может понимать невербальное общение других.</a:t>
            </a:r>
          </a:p>
          <a:p>
            <a:pPr>
              <a:buNone/>
            </a:pPr>
            <a:r>
              <a:rPr lang="ru-RU" b="1" i="1" dirty="0" smtClean="0"/>
              <a:t>4. Значительно ненормальное использование невербальной коммуникации – </a:t>
            </a:r>
            <a:r>
              <a:rPr lang="ru-RU" i="1" dirty="0" smtClean="0"/>
              <a:t>Ребенок только использует причудливые или странные жесты которые не имеют очевидного смысла и не понимают смысла жестов и выражения лица других.</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59859" y="134471"/>
            <a:ext cx="9133730" cy="692843"/>
          </a:xfrm>
          <a:noFill/>
          <a:ln>
            <a:noFill/>
          </a:ln>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3600" b="1" i="1" dirty="0" smtClean="0">
                <a:solidFill>
                  <a:srgbClr val="0000CC"/>
                </a:solidFill>
              </a:rPr>
              <a:t>Уровень активности</a:t>
            </a:r>
            <a:endParaRPr lang="ru-RU" sz="3600" dirty="0" smtClean="0"/>
          </a:p>
        </p:txBody>
      </p:sp>
      <p:sp>
        <p:nvSpPr>
          <p:cNvPr id="3" name="Содержимое 2"/>
          <p:cNvSpPr>
            <a:spLocks noGrp="1"/>
          </p:cNvSpPr>
          <p:nvPr>
            <p:ph idx="1"/>
          </p:nvPr>
        </p:nvSpPr>
        <p:spPr>
          <a:xfrm>
            <a:off x="625058" y="893269"/>
            <a:ext cx="11175056" cy="5627274"/>
          </a:xfrm>
        </p:spPr>
        <p:txBody>
          <a:bodyPr>
            <a:normAutofit fontScale="92500" lnSpcReduction="10000"/>
          </a:bodyPr>
          <a:lstStyle/>
          <a:p>
            <a:pPr>
              <a:buNone/>
            </a:pPr>
            <a:r>
              <a:rPr lang="ru-RU" b="1" i="1" dirty="0" smtClean="0"/>
              <a:t>1. Нормальный уровень активности для возраста и окружающей обстановки – </a:t>
            </a:r>
            <a:r>
              <a:rPr lang="ru-RU" i="1" dirty="0" smtClean="0"/>
              <a:t>Ребенок не более и не менее активен, чем нормальные дети этого же возраста в аналогичной ситуации.</a:t>
            </a:r>
          </a:p>
          <a:p>
            <a:pPr>
              <a:buNone/>
            </a:pPr>
            <a:r>
              <a:rPr lang="ru-RU" b="1" i="1" dirty="0" smtClean="0"/>
              <a:t>2. Немного ненормальный уровень активности – </a:t>
            </a:r>
            <a:r>
              <a:rPr lang="ru-RU" i="1" dirty="0" smtClean="0"/>
              <a:t>Ребенок либо немного неугомонный или в некотором роде “ленивый” и медлительный. Уровень активности ребенка влияет очень слабо на его или ее успехи.</a:t>
            </a:r>
          </a:p>
          <a:p>
            <a:pPr>
              <a:buNone/>
            </a:pPr>
            <a:r>
              <a:rPr lang="ru-RU" b="1" i="1" dirty="0" smtClean="0"/>
              <a:t>3.Умеренно ненормальный уровень активности – </a:t>
            </a:r>
            <a:r>
              <a:rPr lang="ru-RU" i="1" dirty="0" smtClean="0"/>
              <a:t>Ребенок может быть очень активным и его сложно держать в определенных границах. Он или она может иметь безграничную энергию и может не быть готовым ко сну вечером. Наоборот, ребенок может быть довольно </a:t>
            </a:r>
            <a:r>
              <a:rPr lang="ru-RU" i="1" dirty="0" err="1" smtClean="0"/>
              <a:t>летаргичным</a:t>
            </a:r>
            <a:r>
              <a:rPr lang="ru-RU" i="1" dirty="0" smtClean="0"/>
              <a:t> и нуждаться в большом количестве побуждений для того чтобы его заставить двигаться.</a:t>
            </a:r>
          </a:p>
          <a:p>
            <a:pPr>
              <a:buNone/>
            </a:pPr>
            <a:r>
              <a:rPr lang="ru-RU" b="1" i="1" dirty="0" smtClean="0"/>
              <a:t>4. Значительно ненормальный уровень активности – </a:t>
            </a:r>
            <a:r>
              <a:rPr lang="ru-RU" i="1" dirty="0" smtClean="0"/>
              <a:t>Ребенок проявляет крайние состояния активности или не активности и даже может изменяться от одного экстремального состояния к другому.</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91342" y="206829"/>
            <a:ext cx="9133730" cy="609600"/>
          </a:xfrm>
          <a:noFill/>
          <a:ln>
            <a:noFill/>
          </a:ln>
        </p:spPr>
        <p:style>
          <a:lnRef idx="1">
            <a:schemeClr val="accent6"/>
          </a:lnRef>
          <a:fillRef idx="2">
            <a:schemeClr val="accent6"/>
          </a:fillRef>
          <a:effectRef idx="1">
            <a:schemeClr val="accent6"/>
          </a:effectRef>
          <a:fontRef idx="minor">
            <a:schemeClr val="dk1"/>
          </a:fontRef>
        </p:style>
        <p:txBody>
          <a:bodyPr>
            <a:noAutofit/>
          </a:bodyPr>
          <a:lstStyle/>
          <a:p>
            <a:pPr algn="ctr"/>
            <a:r>
              <a:rPr lang="ru-RU" sz="3600" b="1" i="1" dirty="0" smtClean="0">
                <a:solidFill>
                  <a:srgbClr val="0000CC"/>
                </a:solidFill>
              </a:rPr>
              <a:t>Уровень и степень интеллектуального отклика</a:t>
            </a:r>
            <a:endParaRPr lang="ru-RU" sz="3600" b="1" i="1" dirty="0">
              <a:solidFill>
                <a:srgbClr val="0000CC"/>
              </a:solidFill>
            </a:endParaRPr>
          </a:p>
        </p:txBody>
      </p:sp>
      <p:sp>
        <p:nvSpPr>
          <p:cNvPr id="3" name="Содержимое 2"/>
          <p:cNvSpPr>
            <a:spLocks noGrp="1"/>
          </p:cNvSpPr>
          <p:nvPr>
            <p:ph idx="1"/>
          </p:nvPr>
        </p:nvSpPr>
        <p:spPr>
          <a:xfrm>
            <a:off x="374686" y="1077045"/>
            <a:ext cx="11501628" cy="5497926"/>
          </a:xfrm>
        </p:spPr>
        <p:txBody>
          <a:bodyPr>
            <a:normAutofit fontScale="92500"/>
          </a:bodyPr>
          <a:lstStyle/>
          <a:p>
            <a:pPr>
              <a:buNone/>
            </a:pPr>
            <a:r>
              <a:rPr lang="ru-RU" b="1" i="1" dirty="0" smtClean="0"/>
              <a:t>1. Интеллект нормален и достаточно равномерно развит в различных областях – </a:t>
            </a:r>
            <a:r>
              <a:rPr lang="ru-RU" i="1" dirty="0" smtClean="0"/>
              <a:t>Ребенок так же умен как и дети его возраста и не имеет каких-либо необычных интеллектуальных навыков или проблем.</a:t>
            </a:r>
          </a:p>
          <a:p>
            <a:pPr>
              <a:buNone/>
            </a:pPr>
            <a:r>
              <a:rPr lang="ru-RU" b="1" i="1" dirty="0" smtClean="0"/>
              <a:t>2. Немного ненормальное проявление интеллекта – </a:t>
            </a:r>
            <a:r>
              <a:rPr lang="ru-RU" i="1" dirty="0" smtClean="0"/>
              <a:t>Ребенок не так умен как типичные дети его возраста; навыки немного оттают в различных областях.</a:t>
            </a:r>
          </a:p>
          <a:p>
            <a:pPr>
              <a:buNone/>
            </a:pPr>
            <a:r>
              <a:rPr lang="ru-RU" b="1" i="1" dirty="0" smtClean="0"/>
              <a:t>3. Умеренно ненормальное проявление интеллекта – </a:t>
            </a:r>
            <a:r>
              <a:rPr lang="ru-RU" i="1" dirty="0" smtClean="0"/>
              <a:t>В общем и целом ребенок не так умен как типичные дети этого возраста; не смотря на это, ребенок функционирует довольно нормально в одной или нескольких интеллектуальных областях.</a:t>
            </a:r>
          </a:p>
          <a:p>
            <a:pPr>
              <a:buNone/>
            </a:pPr>
            <a:r>
              <a:rPr lang="ru-RU" b="1" i="1" dirty="0" smtClean="0"/>
              <a:t>4. Значительно ненормальная проявление интеллекта – </a:t>
            </a:r>
            <a:r>
              <a:rPr lang="ru-RU" i="1" dirty="0" smtClean="0"/>
              <a:t>При том что ребенок не так умен как типичные дети его возраста, он или она могут функционировать даже лучше чем нормальные дети этого же возраста в одной или нескольких областях.</a:t>
            </a:r>
          </a:p>
          <a:p>
            <a:endParaRPr lang="ru-RU" b="1" i="1" dirty="0">
              <a:solidFill>
                <a:srgbClr val="0000CC"/>
              </a:solidFill>
            </a:endParaRPr>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0" y="259975"/>
            <a:ext cx="9133730" cy="806825"/>
          </a:xfrm>
          <a:noFill/>
          <a:ln>
            <a:noFill/>
          </a:ln>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b="1" i="1" dirty="0" smtClean="0">
                <a:solidFill>
                  <a:srgbClr val="0000CC"/>
                </a:solidFill>
              </a:rPr>
              <a:t>Общее впечатление</a:t>
            </a:r>
            <a:endParaRPr lang="ru-RU" dirty="0" smtClean="0"/>
          </a:p>
        </p:txBody>
      </p:sp>
      <p:sp>
        <p:nvSpPr>
          <p:cNvPr id="3" name="Содержимое 2"/>
          <p:cNvSpPr>
            <a:spLocks noGrp="1"/>
          </p:cNvSpPr>
          <p:nvPr>
            <p:ph idx="1"/>
          </p:nvPr>
        </p:nvSpPr>
        <p:spPr>
          <a:xfrm>
            <a:off x="174171" y="1240971"/>
            <a:ext cx="11604171" cy="5040086"/>
          </a:xfrm>
        </p:spPr>
        <p:txBody>
          <a:bodyPr>
            <a:normAutofit/>
          </a:bodyPr>
          <a:lstStyle/>
          <a:p>
            <a:pPr algn="ctr">
              <a:buNone/>
            </a:pPr>
            <a:r>
              <a:rPr lang="ru-RU" sz="3200" b="1" i="1" dirty="0" smtClean="0"/>
              <a:t>1. Это не аутизм – У ребенка нет симптомов, характеризующих аутизм.</a:t>
            </a:r>
          </a:p>
          <a:p>
            <a:pPr algn="ctr">
              <a:buNone/>
            </a:pPr>
            <a:r>
              <a:rPr lang="ru-RU" sz="3200" b="1" i="1" dirty="0" smtClean="0"/>
              <a:t>2. Мягкая форма аутизма – У ребенка есть только некоторые симптомы или мягкая степень аутизма.</a:t>
            </a:r>
          </a:p>
          <a:p>
            <a:pPr algn="ctr">
              <a:buNone/>
            </a:pPr>
            <a:r>
              <a:rPr lang="ru-RU" sz="3200" b="1" i="1" dirty="0" smtClean="0"/>
              <a:t>3. Умеренный аутизм – Ребенок демонстрирует определенные симптомы или умеренную степень аутизма.</a:t>
            </a:r>
          </a:p>
          <a:p>
            <a:pPr algn="ctr">
              <a:buNone/>
            </a:pPr>
            <a:r>
              <a:rPr lang="ru-RU" sz="3200" b="1" i="1" dirty="0" smtClean="0"/>
              <a:t>4. Тяжелый аутизм – Ребенок демонстрирует многие симптомы или крайнюю степень аутизма.</a:t>
            </a:r>
          </a:p>
          <a:p>
            <a:pPr>
              <a:buNone/>
            </a:pPr>
            <a:endParaRPr lang="ru-RU" b="1" i="1" dirty="0">
              <a:solidFill>
                <a:srgbClr val="0000CC"/>
              </a:solidFill>
            </a:endParaRPr>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39685" y="631371"/>
            <a:ext cx="7870371" cy="4974772"/>
          </a:xfrm>
        </p:spPr>
        <p:txBody>
          <a:bodyPr anchor="t">
            <a:normAutofit/>
          </a:bodyPr>
          <a:lstStyle/>
          <a:p>
            <a:r>
              <a:rPr lang="ru-RU" sz="3200" b="1" i="1" dirty="0" smtClean="0">
                <a:solidFill>
                  <a:srgbClr val="0000CC"/>
                </a:solidFill>
              </a:rPr>
              <a:t>Используемые источники:</a:t>
            </a:r>
            <a:r>
              <a:rPr lang="ru-RU" sz="2400" b="1" i="1" dirty="0" smtClean="0">
                <a:solidFill>
                  <a:srgbClr val="0000CC"/>
                </a:solidFill>
              </a:rPr>
              <a:t/>
            </a:r>
            <a:br>
              <a:rPr lang="ru-RU" sz="2400" b="1" i="1" dirty="0" smtClean="0">
                <a:solidFill>
                  <a:srgbClr val="0000CC"/>
                </a:solidFill>
              </a:rPr>
            </a:br>
            <a:r>
              <a:rPr lang="en-US" sz="2400" b="1" i="1" dirty="0" smtClean="0"/>
              <a:t> </a:t>
            </a:r>
            <a:r>
              <a:rPr lang="en-US" sz="2400" b="1" dirty="0" smtClean="0">
                <a:solidFill>
                  <a:schemeClr val="accent1"/>
                </a:solidFill>
                <a:latin typeface="Times New Roman" pitchFamily="18" charset="0"/>
                <a:cs typeface="Times New Roman" pitchFamily="18" charset="0"/>
              </a:rPr>
              <a:t>https://probolezny.ru/autizm</a:t>
            </a:r>
            <a:r>
              <a:rPr lang="en-US" sz="2400" b="1" dirty="0" smtClean="0">
                <a:solidFill>
                  <a:schemeClr val="accent1"/>
                </a:solidFill>
                <a:latin typeface="Times New Roman" pitchFamily="18" charset="0"/>
                <a:cs typeface="Times New Roman" pitchFamily="18" charset="0"/>
              </a:rPr>
              <a:t>/</a:t>
            </a:r>
            <a:r>
              <a:rPr lang="ru-RU" sz="2400" b="1" dirty="0" smtClean="0">
                <a:solidFill>
                  <a:schemeClr val="accent1"/>
                </a:solidFill>
                <a:latin typeface="Times New Roman" pitchFamily="18" charset="0"/>
                <a:cs typeface="Times New Roman" pitchFamily="18" charset="0"/>
              </a:rPr>
              <a:t/>
            </a:r>
            <a:br>
              <a:rPr lang="ru-RU" sz="2400" b="1" dirty="0" smtClean="0">
                <a:solidFill>
                  <a:schemeClr val="accent1"/>
                </a:solidFill>
                <a:latin typeface="Times New Roman" pitchFamily="18" charset="0"/>
                <a:cs typeface="Times New Roman" pitchFamily="18" charset="0"/>
              </a:rPr>
            </a:br>
            <a:r>
              <a:rPr lang="en-US" sz="2400" b="1" dirty="0" smtClean="0">
                <a:solidFill>
                  <a:schemeClr val="accent1"/>
                </a:solidFill>
                <a:latin typeface="Times New Roman" pitchFamily="18" charset="0"/>
                <a:cs typeface="Times New Roman" pitchFamily="18" charset="0"/>
              </a:rPr>
              <a:t> https://www.defectologiya.pro/zhurnal/rasstrojstvo_autisticheskogo_spektra_u_detej_prichinyi_ras,_simptomyi,_vidyi_i_diagnostika/ </a:t>
            </a:r>
            <a:r>
              <a:rPr lang="ru-RU" sz="2400" b="1" i="1" dirty="0" smtClean="0"/>
              <a:t/>
            </a:r>
            <a:br>
              <a:rPr lang="ru-RU" sz="2400" b="1" i="1" dirty="0" smtClean="0"/>
            </a:br>
            <a:r>
              <a:rPr lang="ru-RU" sz="2400" b="1" i="1" dirty="0" smtClean="0">
                <a:solidFill>
                  <a:srgbClr val="0000CC"/>
                </a:solidFill>
              </a:rPr>
              <a:t/>
            </a:r>
            <a:br>
              <a:rPr lang="ru-RU" sz="2400" b="1" i="1" dirty="0" smtClean="0">
                <a:solidFill>
                  <a:srgbClr val="0000CC"/>
                </a:solidFill>
              </a:rPr>
            </a:br>
            <a:r>
              <a:rPr lang="en-US" sz="2400" b="1" dirty="0" smtClean="0">
                <a:solidFill>
                  <a:schemeClr val="accent1"/>
                </a:solidFill>
                <a:latin typeface="Times New Roman" pitchFamily="18" charset="0"/>
                <a:cs typeface="Times New Roman" pitchFamily="18" charset="0"/>
              </a:rPr>
              <a:t> https://medsi.ru/kids/articles/detskiy-autizm-priznaki-kotorye-vazhno-ne-propustit/</a:t>
            </a:r>
            <a:endParaRPr lang="ru-RU" sz="2400" b="1" dirty="0">
              <a:solidFill>
                <a:schemeClr val="accent1"/>
              </a:solidFill>
              <a:latin typeface="Times New Roman" pitchFamily="18" charset="0"/>
              <a:cs typeface="Times New Roman" pitchFamily="18" charset="0"/>
            </a:endParaRPr>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2"/>
          <p:cNvSpPr>
            <a:spLocks noGrp="1"/>
          </p:cNvSpPr>
          <p:nvPr>
            <p:ph type="title"/>
          </p:nvPr>
        </p:nvSpPr>
        <p:spPr>
          <a:xfrm>
            <a:off x="1497106" y="311994"/>
            <a:ext cx="9133730" cy="593442"/>
          </a:xfrm>
          <a:noFill/>
          <a:ln>
            <a:noFill/>
          </a:ln>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3100" b="1" i="1" dirty="0" smtClean="0">
                <a:solidFill>
                  <a:srgbClr val="0000CC"/>
                </a:solidFill>
              </a:rPr>
              <a:t>Основные группы показателей</a:t>
            </a:r>
            <a:endParaRPr lang="ru-RU" sz="3100" b="1" i="1" dirty="0">
              <a:solidFill>
                <a:srgbClr val="0000CC"/>
              </a:solidFill>
            </a:endParaRPr>
          </a:p>
        </p:txBody>
      </p:sp>
      <p:sp>
        <p:nvSpPr>
          <p:cNvPr id="14" name="Объект 13"/>
          <p:cNvSpPr>
            <a:spLocks noGrp="1"/>
          </p:cNvSpPr>
          <p:nvPr>
            <p:ph idx="1"/>
          </p:nvPr>
        </p:nvSpPr>
        <p:spPr>
          <a:xfrm>
            <a:off x="1774370" y="1023257"/>
            <a:ext cx="7630887" cy="5611719"/>
          </a:xfrm>
          <a:ln>
            <a:noFill/>
          </a:ln>
        </p:spPr>
        <p:txBody>
          <a:bodyPr>
            <a:normAutofit/>
          </a:bodyPr>
          <a:lstStyle/>
          <a:p>
            <a:pPr indent="42863">
              <a:lnSpc>
                <a:spcPct val="100000"/>
              </a:lnSpc>
              <a:spcBef>
                <a:spcPts val="0"/>
              </a:spcBef>
              <a:buFont typeface="+mj-lt"/>
              <a:buAutoNum type="arabicPeriod"/>
            </a:pPr>
            <a:r>
              <a:rPr lang="ru-RU" sz="2400" i="1" dirty="0" smtClean="0">
                <a:cs typeface="Angsana New" pitchFamily="18" charset="-34"/>
              </a:rPr>
              <a:t>Взаимоотношения с людьми</a:t>
            </a:r>
          </a:p>
          <a:p>
            <a:pPr indent="42863">
              <a:lnSpc>
                <a:spcPct val="100000"/>
              </a:lnSpc>
              <a:spcBef>
                <a:spcPts val="0"/>
              </a:spcBef>
              <a:buFont typeface="+mj-lt"/>
              <a:buAutoNum type="arabicPeriod"/>
            </a:pPr>
            <a:r>
              <a:rPr lang="ru-RU" sz="2400" i="1" dirty="0" smtClean="0">
                <a:cs typeface="Angsana New" pitchFamily="18" charset="-34"/>
              </a:rPr>
              <a:t>Имитация</a:t>
            </a:r>
          </a:p>
          <a:p>
            <a:pPr indent="42863">
              <a:lnSpc>
                <a:spcPct val="100000"/>
              </a:lnSpc>
              <a:spcBef>
                <a:spcPts val="0"/>
              </a:spcBef>
              <a:buFont typeface="+mj-lt"/>
              <a:buAutoNum type="arabicPeriod"/>
            </a:pPr>
            <a:r>
              <a:rPr lang="ru-RU" sz="2400" i="1" dirty="0" smtClean="0">
                <a:cs typeface="Angsana New" pitchFamily="18" charset="-34"/>
              </a:rPr>
              <a:t>Эмоциональная реакция</a:t>
            </a:r>
          </a:p>
          <a:p>
            <a:pPr indent="42863">
              <a:lnSpc>
                <a:spcPct val="100000"/>
              </a:lnSpc>
              <a:spcBef>
                <a:spcPts val="0"/>
              </a:spcBef>
              <a:buFont typeface="+mj-lt"/>
              <a:buAutoNum type="arabicPeriod"/>
            </a:pPr>
            <a:r>
              <a:rPr lang="ru-RU" sz="2400" i="1" dirty="0" smtClean="0">
                <a:cs typeface="Angsana New" pitchFamily="18" charset="-34"/>
              </a:rPr>
              <a:t>Владение телом</a:t>
            </a:r>
          </a:p>
          <a:p>
            <a:pPr indent="42863">
              <a:lnSpc>
                <a:spcPct val="100000"/>
              </a:lnSpc>
              <a:spcBef>
                <a:spcPts val="0"/>
              </a:spcBef>
              <a:buFont typeface="+mj-lt"/>
              <a:buAutoNum type="arabicPeriod"/>
            </a:pPr>
            <a:r>
              <a:rPr lang="ru-RU" sz="2400" i="1" dirty="0" smtClean="0">
                <a:cs typeface="Angsana New" pitchFamily="18" charset="-34"/>
              </a:rPr>
              <a:t>Использование объектов</a:t>
            </a:r>
          </a:p>
          <a:p>
            <a:pPr indent="42863">
              <a:lnSpc>
                <a:spcPct val="100000"/>
              </a:lnSpc>
              <a:spcBef>
                <a:spcPts val="0"/>
              </a:spcBef>
              <a:buFont typeface="+mj-lt"/>
              <a:buAutoNum type="arabicPeriod"/>
            </a:pPr>
            <a:r>
              <a:rPr lang="ru-RU" sz="2400" i="1" dirty="0" smtClean="0">
                <a:cs typeface="Angsana New" pitchFamily="18" charset="-34"/>
              </a:rPr>
              <a:t>Адаптация к изменениям</a:t>
            </a:r>
          </a:p>
          <a:p>
            <a:pPr indent="42863">
              <a:lnSpc>
                <a:spcPct val="100000"/>
              </a:lnSpc>
              <a:spcBef>
                <a:spcPts val="0"/>
              </a:spcBef>
              <a:buFont typeface="+mj-lt"/>
              <a:buAutoNum type="arabicPeriod"/>
            </a:pPr>
            <a:r>
              <a:rPr lang="ru-RU" sz="2400" i="1" dirty="0" smtClean="0">
                <a:cs typeface="Angsana New" pitchFamily="18" charset="-34"/>
              </a:rPr>
              <a:t>Визуальная реакция</a:t>
            </a:r>
          </a:p>
          <a:p>
            <a:pPr indent="42863">
              <a:lnSpc>
                <a:spcPct val="100000"/>
              </a:lnSpc>
              <a:spcBef>
                <a:spcPts val="0"/>
              </a:spcBef>
              <a:buFont typeface="+mj-lt"/>
              <a:buAutoNum type="arabicPeriod"/>
            </a:pPr>
            <a:r>
              <a:rPr lang="ru-RU" sz="2400" i="1" dirty="0" smtClean="0">
                <a:cs typeface="Angsana New" pitchFamily="18" charset="-34"/>
              </a:rPr>
              <a:t>Слуховая реакция</a:t>
            </a:r>
          </a:p>
          <a:p>
            <a:pPr indent="42863">
              <a:lnSpc>
                <a:spcPct val="100000"/>
              </a:lnSpc>
              <a:spcBef>
                <a:spcPts val="0"/>
              </a:spcBef>
              <a:buFont typeface="+mj-lt"/>
              <a:buAutoNum type="arabicPeriod"/>
            </a:pPr>
            <a:r>
              <a:rPr lang="ru-RU" sz="2400" i="1" dirty="0" smtClean="0">
                <a:cs typeface="Angsana New" pitchFamily="18" charset="-34"/>
              </a:rPr>
              <a:t>Боязнь или нервозность </a:t>
            </a:r>
          </a:p>
          <a:p>
            <a:pPr indent="42863">
              <a:lnSpc>
                <a:spcPct val="100000"/>
              </a:lnSpc>
              <a:spcBef>
                <a:spcPts val="0"/>
              </a:spcBef>
              <a:buFont typeface="+mj-lt"/>
              <a:buAutoNum type="arabicPeriod"/>
            </a:pPr>
            <a:r>
              <a:rPr lang="ru-RU" sz="2400" i="1" dirty="0" smtClean="0">
                <a:cs typeface="Angsana New" pitchFamily="18" charset="-34"/>
              </a:rPr>
              <a:t>Вербальная коммуникация</a:t>
            </a:r>
          </a:p>
          <a:p>
            <a:pPr indent="42863">
              <a:lnSpc>
                <a:spcPct val="100000"/>
              </a:lnSpc>
              <a:spcBef>
                <a:spcPts val="0"/>
              </a:spcBef>
              <a:buFont typeface="+mj-lt"/>
              <a:buAutoNum type="arabicPeriod"/>
            </a:pPr>
            <a:r>
              <a:rPr lang="ru-RU" sz="2400" i="1" dirty="0" smtClean="0">
                <a:cs typeface="Angsana New" pitchFamily="18" charset="-34"/>
              </a:rPr>
              <a:t>Невербальная коммуникация </a:t>
            </a:r>
          </a:p>
          <a:p>
            <a:pPr indent="42863">
              <a:lnSpc>
                <a:spcPct val="100000"/>
              </a:lnSpc>
              <a:spcBef>
                <a:spcPts val="0"/>
              </a:spcBef>
              <a:buFont typeface="+mj-lt"/>
              <a:buAutoNum type="arabicPeriod"/>
            </a:pPr>
            <a:r>
              <a:rPr lang="ru-RU" sz="2400" i="1" dirty="0" smtClean="0">
                <a:cs typeface="Angsana New" pitchFamily="18" charset="-34"/>
              </a:rPr>
              <a:t>Уровень активности</a:t>
            </a:r>
          </a:p>
          <a:p>
            <a:pPr indent="42863">
              <a:lnSpc>
                <a:spcPct val="100000"/>
              </a:lnSpc>
              <a:spcBef>
                <a:spcPts val="0"/>
              </a:spcBef>
              <a:buFont typeface="+mj-lt"/>
              <a:buAutoNum type="arabicPeriod"/>
            </a:pPr>
            <a:r>
              <a:rPr lang="ru-RU" sz="2400" i="1" dirty="0" smtClean="0">
                <a:cs typeface="Angsana New" pitchFamily="18" charset="-34"/>
              </a:rPr>
              <a:t>Уровень и степень интеллектуального отклика</a:t>
            </a:r>
          </a:p>
        </p:txBody>
      </p:sp>
    </p:spTree>
    <p:extLst>
      <p:ext uri="{BB962C8B-B14F-4D97-AF65-F5344CB8AC3E}">
        <p14:creationId xmlns="" xmlns:p14="http://schemas.microsoft.com/office/powerpoint/2010/main" val="140386622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54521" y="167768"/>
            <a:ext cx="9133730" cy="844603"/>
          </a:xfrm>
          <a:noFill/>
          <a:ln>
            <a:noFill/>
          </a:ln>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r>
              <a:rPr lang="ru-RU" i="1" dirty="0" smtClean="0">
                <a:solidFill>
                  <a:srgbClr val="0070C0"/>
                </a:solidFill>
                <a:cs typeface="Aharoni" pitchFamily="2" charset="-79"/>
              </a:rPr>
              <a:t/>
            </a:r>
            <a:br>
              <a:rPr lang="ru-RU" i="1" dirty="0" smtClean="0">
                <a:solidFill>
                  <a:srgbClr val="0070C0"/>
                </a:solidFill>
                <a:cs typeface="Aharoni" pitchFamily="2" charset="-79"/>
              </a:rPr>
            </a:br>
            <a:r>
              <a:rPr lang="ru-RU" i="1" dirty="0" smtClean="0">
                <a:solidFill>
                  <a:srgbClr val="0070C0"/>
                </a:solidFill>
                <a:cs typeface="Aharoni" pitchFamily="2" charset="-79"/>
              </a:rPr>
              <a:t/>
            </a:r>
            <a:br>
              <a:rPr lang="ru-RU" i="1" dirty="0" smtClean="0">
                <a:solidFill>
                  <a:srgbClr val="0070C0"/>
                </a:solidFill>
                <a:cs typeface="Aharoni" pitchFamily="2" charset="-79"/>
              </a:rPr>
            </a:br>
            <a:r>
              <a:rPr lang="ru-RU" i="1" dirty="0" smtClean="0">
                <a:solidFill>
                  <a:srgbClr val="0070C0"/>
                </a:solidFill>
                <a:cs typeface="Aharoni" pitchFamily="2" charset="-79"/>
              </a:rPr>
              <a:t/>
            </a:r>
            <a:br>
              <a:rPr lang="ru-RU" i="1" dirty="0" smtClean="0">
                <a:solidFill>
                  <a:srgbClr val="0070C0"/>
                </a:solidFill>
                <a:cs typeface="Aharoni" pitchFamily="2" charset="-79"/>
              </a:rPr>
            </a:br>
            <a:r>
              <a:rPr lang="ru-RU" b="1" i="1" dirty="0" smtClean="0">
                <a:solidFill>
                  <a:srgbClr val="0000CC"/>
                </a:solidFill>
                <a:cs typeface="Aharoni" pitchFamily="2" charset="-79"/>
              </a:rPr>
              <a:t>Взаимоотношения с людьми</a:t>
            </a:r>
            <a:r>
              <a:rPr lang="ru-RU" i="1" dirty="0" smtClean="0">
                <a:solidFill>
                  <a:srgbClr val="0070C0"/>
                </a:solidFill>
                <a:cs typeface="Aharoni" pitchFamily="2" charset="-79"/>
              </a:rPr>
              <a:t/>
            </a:r>
            <a:br>
              <a:rPr lang="ru-RU" i="1" dirty="0" smtClean="0">
                <a:solidFill>
                  <a:srgbClr val="0070C0"/>
                </a:solidFill>
                <a:cs typeface="Aharoni" pitchFamily="2" charset="-79"/>
              </a:rPr>
            </a:br>
            <a:r>
              <a:rPr lang="ru-RU" i="1" dirty="0" smtClean="0">
                <a:solidFill>
                  <a:srgbClr val="0070C0"/>
                </a:solidFill>
                <a:cs typeface="Aharoni" pitchFamily="2" charset="-79"/>
              </a:rPr>
              <a:t/>
            </a:r>
            <a:br>
              <a:rPr lang="ru-RU" i="1" dirty="0" smtClean="0">
                <a:solidFill>
                  <a:srgbClr val="0070C0"/>
                </a:solidFill>
                <a:cs typeface="Aharoni" pitchFamily="2" charset="-79"/>
              </a:rPr>
            </a:br>
            <a:r>
              <a:rPr lang="ru-RU" b="1" i="1" dirty="0" smtClean="0">
                <a:solidFill>
                  <a:srgbClr val="0000CC"/>
                </a:solidFill>
                <a:cs typeface="Aharoni" pitchFamily="2" charset="-79"/>
              </a:rPr>
              <a:t/>
            </a:r>
            <a:br>
              <a:rPr lang="ru-RU" b="1" i="1" dirty="0" smtClean="0">
                <a:solidFill>
                  <a:srgbClr val="0000CC"/>
                </a:solidFill>
                <a:cs typeface="Aharoni" pitchFamily="2" charset="-79"/>
              </a:rPr>
            </a:br>
            <a:endParaRPr lang="ru-RU" b="1" dirty="0">
              <a:solidFill>
                <a:srgbClr val="0000CC"/>
              </a:solidFill>
            </a:endParaRPr>
          </a:p>
        </p:txBody>
      </p:sp>
      <p:sp>
        <p:nvSpPr>
          <p:cNvPr id="4" name="Содержимое 3"/>
          <p:cNvSpPr>
            <a:spLocks noGrp="1"/>
          </p:cNvSpPr>
          <p:nvPr>
            <p:ph idx="1"/>
          </p:nvPr>
        </p:nvSpPr>
        <p:spPr>
          <a:xfrm>
            <a:off x="783770" y="1099457"/>
            <a:ext cx="10722429" cy="5301343"/>
          </a:xfrm>
        </p:spPr>
        <p:txBody>
          <a:bodyPr>
            <a:noAutofit/>
          </a:bodyPr>
          <a:lstStyle/>
          <a:p>
            <a:pPr>
              <a:lnSpc>
                <a:spcPct val="100000"/>
              </a:lnSpc>
              <a:spcBef>
                <a:spcPts val="0"/>
              </a:spcBef>
              <a:buNone/>
            </a:pPr>
            <a:r>
              <a:rPr lang="ru-RU" sz="2200" b="1" i="1" dirty="0" smtClean="0"/>
              <a:t>1. Поведение ребенка адекватно для его возраста. </a:t>
            </a:r>
            <a:r>
              <a:rPr lang="ru-RU" sz="2200" i="1" dirty="0" smtClean="0"/>
              <a:t>Может наблюдаться небольшая застенчивость, суетливость или беспокойство в тот момент, когда к ребенку обращаются, но это в приделах нормы.</a:t>
            </a:r>
          </a:p>
          <a:p>
            <a:pPr>
              <a:lnSpc>
                <a:spcPct val="100000"/>
              </a:lnSpc>
              <a:spcBef>
                <a:spcPts val="0"/>
              </a:spcBef>
              <a:buNone/>
            </a:pPr>
            <a:r>
              <a:rPr lang="ru-RU" sz="2200" b="1" i="1" dirty="0" smtClean="0"/>
              <a:t>2. Немного ненормальные взаимоотношения – </a:t>
            </a:r>
            <a:r>
              <a:rPr lang="ru-RU" sz="2200" i="1" dirty="0" smtClean="0"/>
              <a:t>ребенок может избегать контакта глаз, избегать взрослых или становиться нервозным если пытаются привлечь его внимание, быть очень стеснительным, не откликаться при обращении к нему, как это обычно делают дети, липнуть к родителям больше чем большинство детей этого возраста.</a:t>
            </a:r>
          </a:p>
          <a:p>
            <a:pPr>
              <a:lnSpc>
                <a:spcPct val="100000"/>
              </a:lnSpc>
              <a:spcBef>
                <a:spcPts val="0"/>
              </a:spcBef>
              <a:buNone/>
            </a:pPr>
            <a:r>
              <a:rPr lang="ru-RU" sz="2200" b="1" i="1" dirty="0" smtClean="0"/>
              <a:t>3. Умеренно ненормальные взаимоотношения  - </a:t>
            </a:r>
            <a:r>
              <a:rPr lang="ru-RU" sz="2200" i="1" dirty="0" smtClean="0"/>
              <a:t>ребенок порой равнодушен (создается ощущение, что он не замечает взрослых). Постоянные принудительные меры необходимы чтобы привлечь внимание ребенка иной раз. Ребенком инициируется минимальный контакт.</a:t>
            </a:r>
          </a:p>
          <a:p>
            <a:pPr>
              <a:lnSpc>
                <a:spcPct val="100000"/>
              </a:lnSpc>
              <a:spcBef>
                <a:spcPts val="0"/>
              </a:spcBef>
              <a:buNone/>
            </a:pPr>
            <a:r>
              <a:rPr lang="ru-RU" sz="2200" b="1" i="1" dirty="0" smtClean="0"/>
              <a:t>4.  Значительно ненормальные взаимоотношения – </a:t>
            </a:r>
            <a:r>
              <a:rPr lang="ru-RU" sz="2200" i="1" dirty="0" smtClean="0"/>
              <a:t>ребенок постоянно равнодушен и не замечает что делают взрослые. Ребенок никогда не откликается и никогда не инициирует контакт со взрослыми. Только очень упорные попытки овладеть вниманием ребенка могут дать эффект.</a:t>
            </a:r>
            <a:endParaRPr lang="ru-RU" sz="2200" i="1" dirty="0"/>
          </a:p>
        </p:txBody>
      </p:sp>
    </p:spTree>
    <p:extLst>
      <p:ext uri="{BB962C8B-B14F-4D97-AF65-F5344CB8AC3E}">
        <p14:creationId xmlns="" xmlns:p14="http://schemas.microsoft.com/office/powerpoint/2010/main" val="315460610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42037" y="0"/>
            <a:ext cx="9646025" cy="936171"/>
          </a:xfrm>
          <a:noFill/>
          <a:ln>
            <a:noFill/>
          </a:ln>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4800" b="1" i="1" dirty="0" smtClean="0">
                <a:solidFill>
                  <a:srgbClr val="0000CC"/>
                </a:solidFill>
              </a:rPr>
              <a:t>Имитация</a:t>
            </a:r>
            <a:endParaRPr lang="ru-RU" sz="4800" b="1" i="1" dirty="0">
              <a:solidFill>
                <a:srgbClr val="0000CC"/>
              </a:solidFill>
            </a:endParaRPr>
          </a:p>
        </p:txBody>
      </p:sp>
      <p:sp>
        <p:nvSpPr>
          <p:cNvPr id="3" name="Текст 2"/>
          <p:cNvSpPr>
            <a:spLocks noGrp="1"/>
          </p:cNvSpPr>
          <p:nvPr>
            <p:ph type="body" idx="1"/>
          </p:nvPr>
        </p:nvSpPr>
        <p:spPr>
          <a:xfrm>
            <a:off x="1306286" y="957944"/>
            <a:ext cx="9881667" cy="5573486"/>
          </a:xfrm>
        </p:spPr>
        <p:txBody>
          <a:bodyPr>
            <a:normAutofit fontScale="92500" lnSpcReduction="20000"/>
          </a:bodyPr>
          <a:lstStyle/>
          <a:p>
            <a:r>
              <a:rPr lang="ru-RU" dirty="0" smtClean="0"/>
              <a:t> </a:t>
            </a:r>
          </a:p>
          <a:p>
            <a:r>
              <a:rPr lang="ru-RU" sz="2800" b="1" i="1" dirty="0" smtClean="0">
                <a:solidFill>
                  <a:schemeClr val="tx1"/>
                </a:solidFill>
              </a:rPr>
              <a:t>1. Правильная имитация – </a:t>
            </a:r>
            <a:r>
              <a:rPr lang="ru-RU" sz="2800" i="1" dirty="0" smtClean="0">
                <a:solidFill>
                  <a:schemeClr val="tx1"/>
                </a:solidFill>
              </a:rPr>
              <a:t>ребенок может имитировать звуки, слова, движения, которые доступны ребенку его возраста.</a:t>
            </a:r>
          </a:p>
          <a:p>
            <a:r>
              <a:rPr lang="ru-RU" sz="2800" b="1" i="1" dirty="0" smtClean="0">
                <a:solidFill>
                  <a:schemeClr val="tx1"/>
                </a:solidFill>
              </a:rPr>
              <a:t/>
            </a:r>
            <a:br>
              <a:rPr lang="ru-RU" sz="2800" b="1" i="1" dirty="0" smtClean="0">
                <a:solidFill>
                  <a:schemeClr val="tx1"/>
                </a:solidFill>
              </a:rPr>
            </a:br>
            <a:r>
              <a:rPr lang="ru-RU" sz="2800" b="1" i="1" dirty="0" smtClean="0">
                <a:solidFill>
                  <a:schemeClr val="tx1"/>
                </a:solidFill>
              </a:rPr>
              <a:t>2. Немного ненормальная имитация – </a:t>
            </a:r>
            <a:r>
              <a:rPr lang="ru-RU" sz="2800" i="1" dirty="0" smtClean="0">
                <a:solidFill>
                  <a:schemeClr val="tx1"/>
                </a:solidFill>
              </a:rPr>
              <a:t>ребенок имитирует простейшее поведение, например, хлопанье в ладоши или одиночные звуки в большинстве случаев. Иногда имитирует после побуждения или с задержкой.</a:t>
            </a:r>
          </a:p>
          <a:p>
            <a:r>
              <a:rPr lang="ru-RU" sz="2800" b="1" i="1" dirty="0" smtClean="0">
                <a:solidFill>
                  <a:schemeClr val="tx1"/>
                </a:solidFill>
              </a:rPr>
              <a:t/>
            </a:r>
            <a:br>
              <a:rPr lang="ru-RU" sz="2800" b="1" i="1" dirty="0" smtClean="0">
                <a:solidFill>
                  <a:schemeClr val="tx1"/>
                </a:solidFill>
              </a:rPr>
            </a:br>
            <a:r>
              <a:rPr lang="ru-RU" sz="2800" b="1" i="1" dirty="0" smtClean="0">
                <a:solidFill>
                  <a:schemeClr val="tx1"/>
                </a:solidFill>
              </a:rPr>
              <a:t>3. Умеренно ненормальная имитация – </a:t>
            </a:r>
            <a:r>
              <a:rPr lang="ru-RU" sz="2800" i="1" dirty="0" smtClean="0">
                <a:solidFill>
                  <a:schemeClr val="tx1"/>
                </a:solidFill>
              </a:rPr>
              <a:t>ребенок имитирует только иногда и это требует большого упорства и помощи со стороны взрослого. Часто имитирует только с задержкой.</a:t>
            </a:r>
          </a:p>
          <a:p>
            <a:r>
              <a:rPr lang="ru-RU" sz="2800" b="1" i="1" dirty="0" smtClean="0">
                <a:solidFill>
                  <a:schemeClr val="tx1"/>
                </a:solidFill>
              </a:rPr>
              <a:t/>
            </a:r>
            <a:br>
              <a:rPr lang="ru-RU" sz="2800" b="1" i="1" dirty="0" smtClean="0">
                <a:solidFill>
                  <a:schemeClr val="tx1"/>
                </a:solidFill>
              </a:rPr>
            </a:br>
            <a:r>
              <a:rPr lang="ru-RU" sz="2800" b="1" i="1" dirty="0" smtClean="0">
                <a:solidFill>
                  <a:schemeClr val="tx1"/>
                </a:solidFill>
              </a:rPr>
              <a:t>4. Значительно ненормальная имитация – </a:t>
            </a:r>
            <a:r>
              <a:rPr lang="ru-RU" sz="2800" i="1" dirty="0" smtClean="0">
                <a:solidFill>
                  <a:schemeClr val="tx1"/>
                </a:solidFill>
              </a:rPr>
              <a:t>ребенок очень редко или никогда не имитирует звуки, слова, движения даже при побуждении или с помощью взрослого.</a:t>
            </a:r>
          </a:p>
          <a:p>
            <a:endParaRPr lang="ru-RU" b="1" i="1" dirty="0">
              <a:solidFill>
                <a:srgbClr val="0070C0"/>
              </a:solidFill>
            </a:endParaRPr>
          </a:p>
        </p:txBody>
      </p:sp>
    </p:spTree>
    <p:extLst>
      <p:ext uri="{BB962C8B-B14F-4D97-AF65-F5344CB8AC3E}">
        <p14:creationId xmlns="" xmlns:p14="http://schemas.microsoft.com/office/powerpoint/2010/main" val="211129034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1891552" y="143435"/>
            <a:ext cx="9144001" cy="824753"/>
          </a:xfrm>
          <a:noFill/>
          <a:ln>
            <a:noFill/>
          </a:ln>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4400" dirty="0" smtClean="0"/>
              <a:t> </a:t>
            </a:r>
            <a:r>
              <a:rPr lang="ru-RU" sz="4400" b="1" i="1" dirty="0" smtClean="0">
                <a:solidFill>
                  <a:srgbClr val="0000CC"/>
                </a:solidFill>
              </a:rPr>
              <a:t>Эмоциональная реакция</a:t>
            </a:r>
            <a:endParaRPr lang="ru-RU" sz="2700" b="1" i="1" dirty="0">
              <a:solidFill>
                <a:srgbClr val="0000CC"/>
              </a:solidFill>
            </a:endParaRPr>
          </a:p>
        </p:txBody>
      </p:sp>
      <p:sp>
        <p:nvSpPr>
          <p:cNvPr id="8" name="Текст 7"/>
          <p:cNvSpPr>
            <a:spLocks noGrp="1"/>
          </p:cNvSpPr>
          <p:nvPr>
            <p:ph type="body" idx="1"/>
          </p:nvPr>
        </p:nvSpPr>
        <p:spPr>
          <a:xfrm>
            <a:off x="598714" y="979714"/>
            <a:ext cx="11288486" cy="5638800"/>
          </a:xfrm>
        </p:spPr>
        <p:txBody>
          <a:bodyPr>
            <a:normAutofit fontScale="92500" lnSpcReduction="20000"/>
          </a:bodyPr>
          <a:lstStyle/>
          <a:p>
            <a:endParaRPr lang="ru-RU" dirty="0" smtClean="0">
              <a:solidFill>
                <a:schemeClr val="tx1"/>
              </a:solidFill>
            </a:endParaRPr>
          </a:p>
          <a:p>
            <a:r>
              <a:rPr lang="ru-RU" b="1" i="1" dirty="0" smtClean="0">
                <a:solidFill>
                  <a:schemeClr val="tx1"/>
                </a:solidFill>
              </a:rPr>
              <a:t>1. Эмоциональная реакция соответствует возрасту и ситуации – </a:t>
            </a:r>
            <a:r>
              <a:rPr lang="ru-RU" i="1" dirty="0" smtClean="0">
                <a:solidFill>
                  <a:schemeClr val="tx1"/>
                </a:solidFill>
              </a:rPr>
              <a:t>Ребенок демонстрирует адекватный тип и степень эмоциональной реакции и это отражается на выражении лица, в позе и манере.</a:t>
            </a:r>
          </a:p>
          <a:p>
            <a:r>
              <a:rPr lang="ru-RU" b="1" i="1" dirty="0" smtClean="0">
                <a:solidFill>
                  <a:schemeClr val="tx1"/>
                </a:solidFill>
              </a:rPr>
              <a:t/>
            </a:r>
            <a:br>
              <a:rPr lang="ru-RU" b="1" i="1" dirty="0" smtClean="0">
                <a:solidFill>
                  <a:schemeClr val="tx1"/>
                </a:solidFill>
              </a:rPr>
            </a:br>
            <a:r>
              <a:rPr lang="ru-RU" b="1" i="1" dirty="0" smtClean="0">
                <a:solidFill>
                  <a:schemeClr val="tx1"/>
                </a:solidFill>
              </a:rPr>
              <a:t>2. Немного ненормальная эмоциональная реакция – </a:t>
            </a:r>
            <a:r>
              <a:rPr lang="ru-RU" i="1" dirty="0" smtClean="0">
                <a:solidFill>
                  <a:schemeClr val="tx1"/>
                </a:solidFill>
              </a:rPr>
              <a:t>Ребенок иногда показывает в некоторой степени неподходящий тип и степень эмоциональной реакции. Реакции иногда не связаны с окружающими объектами и происходящими вокруг них событиями.</a:t>
            </a:r>
          </a:p>
          <a:p>
            <a:r>
              <a:rPr lang="ru-RU" b="1" i="1" dirty="0" smtClean="0">
                <a:solidFill>
                  <a:schemeClr val="tx1"/>
                </a:solidFill>
              </a:rPr>
              <a:t/>
            </a:r>
            <a:br>
              <a:rPr lang="ru-RU" b="1" i="1" dirty="0" smtClean="0">
                <a:solidFill>
                  <a:schemeClr val="tx1"/>
                </a:solidFill>
              </a:rPr>
            </a:br>
            <a:r>
              <a:rPr lang="ru-RU" b="1" i="1" dirty="0" smtClean="0">
                <a:solidFill>
                  <a:schemeClr val="tx1"/>
                </a:solidFill>
              </a:rPr>
              <a:t>3. Умеренно ненормальная эмоциональна реакция – </a:t>
            </a:r>
            <a:r>
              <a:rPr lang="ru-RU" i="1" dirty="0" smtClean="0">
                <a:solidFill>
                  <a:schemeClr val="tx1"/>
                </a:solidFill>
              </a:rPr>
              <a:t>Ребенок показывает определенные признаки неподходящего типа и/или степени эмоциональной реакции. Реакции могут быть довольно заторможенные или чрезмерные и несвязанными с ситуацией; может гримасничать, смеяться или становиться суровым даже когда не происходит никаких очевидных событий или объектов которые могли это спровоцировать.</a:t>
            </a:r>
          </a:p>
          <a:p>
            <a:r>
              <a:rPr lang="ru-RU" b="1" i="1" dirty="0" smtClean="0">
                <a:solidFill>
                  <a:schemeClr val="tx1"/>
                </a:solidFill>
              </a:rPr>
              <a:t/>
            </a:r>
            <a:br>
              <a:rPr lang="ru-RU" b="1" i="1" dirty="0" smtClean="0">
                <a:solidFill>
                  <a:schemeClr val="tx1"/>
                </a:solidFill>
              </a:rPr>
            </a:br>
            <a:r>
              <a:rPr lang="ru-RU" b="1" i="1" dirty="0" smtClean="0">
                <a:solidFill>
                  <a:schemeClr val="tx1"/>
                </a:solidFill>
              </a:rPr>
              <a:t>4. Значительно ненормальная эмоциональна реакция – </a:t>
            </a:r>
            <a:r>
              <a:rPr lang="ru-RU" i="1" dirty="0" smtClean="0">
                <a:solidFill>
                  <a:schemeClr val="tx1"/>
                </a:solidFill>
              </a:rPr>
              <a:t>Реакция крайне редко соответствует ситуации; когда ребенок находится в конкретном настроении очень тяжело изменить это настроение. Напротив,</a:t>
            </a:r>
            <a:r>
              <a:rPr lang="en-US" i="1" dirty="0" smtClean="0">
                <a:solidFill>
                  <a:schemeClr val="tx1"/>
                </a:solidFill>
              </a:rPr>
              <a:t> </a:t>
            </a:r>
            <a:r>
              <a:rPr lang="ru-RU" i="1" dirty="0" smtClean="0">
                <a:solidFill>
                  <a:schemeClr val="tx1"/>
                </a:solidFill>
              </a:rPr>
              <a:t>ребенок показывает очень разные эмоции когда ничего не менялось.</a:t>
            </a:r>
          </a:p>
          <a:p>
            <a:endParaRPr lang="ru-RU" b="1" i="1" dirty="0">
              <a:solidFill>
                <a:srgbClr val="0070C0"/>
              </a:solidFill>
            </a:endParaRPr>
          </a:p>
        </p:txBody>
      </p:sp>
    </p:spTree>
    <p:extLst>
      <p:ext uri="{BB962C8B-B14F-4D97-AF65-F5344CB8AC3E}">
        <p14:creationId xmlns="" xmlns:p14="http://schemas.microsoft.com/office/powerpoint/2010/main" val="1950607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559859" y="114768"/>
            <a:ext cx="9133730" cy="718949"/>
          </a:xfrm>
          <a:noFill/>
          <a:ln>
            <a:noFill/>
          </a:ln>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3600" b="1" i="1" dirty="0" smtClean="0">
                <a:solidFill>
                  <a:srgbClr val="0000CC"/>
                </a:solidFill>
              </a:rPr>
              <a:t>Владение телом</a:t>
            </a:r>
            <a:endParaRPr lang="ru-RU" sz="3600" b="1" i="1" dirty="0">
              <a:solidFill>
                <a:srgbClr val="0000CC"/>
              </a:solidFill>
            </a:endParaRPr>
          </a:p>
        </p:txBody>
      </p:sp>
      <p:sp>
        <p:nvSpPr>
          <p:cNvPr id="5" name="Содержимое 4"/>
          <p:cNvSpPr>
            <a:spLocks noGrp="1"/>
          </p:cNvSpPr>
          <p:nvPr>
            <p:ph idx="1"/>
          </p:nvPr>
        </p:nvSpPr>
        <p:spPr>
          <a:xfrm>
            <a:off x="315685" y="1066799"/>
            <a:ext cx="11527971" cy="5388429"/>
          </a:xfrm>
        </p:spPr>
        <p:txBody>
          <a:bodyPr>
            <a:normAutofit fontScale="92500" lnSpcReduction="20000"/>
          </a:bodyPr>
          <a:lstStyle/>
          <a:p>
            <a:pPr>
              <a:buNone/>
            </a:pPr>
            <a:r>
              <a:rPr lang="ru-RU" b="1" i="1" dirty="0" smtClean="0"/>
              <a:t>1. Владение телом соответствует возрасту – </a:t>
            </a:r>
            <a:r>
              <a:rPr lang="ru-RU" i="1" dirty="0" smtClean="0"/>
              <a:t>Ребенок двигается легко, ловко, координация соответствует нормальному ребенку этого возраста.</a:t>
            </a:r>
          </a:p>
          <a:p>
            <a:pPr>
              <a:buNone/>
            </a:pPr>
            <a:r>
              <a:rPr lang="ru-RU" b="1" i="1" dirty="0" smtClean="0"/>
              <a:t>2. Немного ненормальное владение телом – </a:t>
            </a:r>
            <a:r>
              <a:rPr lang="ru-RU" i="1" dirty="0" smtClean="0"/>
              <a:t>Присутствуют некоторые небольшие странности такие как неповоротливость, повторяющиеся движения, плохая координация, или редкое проявление более необычных движений.</a:t>
            </a:r>
          </a:p>
          <a:p>
            <a:pPr>
              <a:buNone/>
            </a:pPr>
            <a:r>
              <a:rPr lang="ru-RU" b="1" i="1" dirty="0" smtClean="0"/>
              <a:t>3. Умеренно ненормальное владение телом – </a:t>
            </a:r>
            <a:r>
              <a:rPr lang="ru-RU" i="1" dirty="0" smtClean="0"/>
              <a:t>Поведение, которое определенно странное или необычное для ребенка этого возраста может включать странные движения пальцами, необычные позиции пальцев или тела, он может пялиться или теребить части тела, проявлять  агрессию к самому себе, раскачиваться, крутиться, вертеть пальцами, или ходить на цыпочках.</a:t>
            </a:r>
            <a:br>
              <a:rPr lang="ru-RU" i="1" dirty="0" smtClean="0"/>
            </a:br>
            <a:endParaRPr lang="ru-RU" i="1" dirty="0" smtClean="0"/>
          </a:p>
          <a:p>
            <a:pPr>
              <a:buNone/>
            </a:pPr>
            <a:r>
              <a:rPr lang="ru-RU" b="1" i="1" dirty="0" smtClean="0"/>
              <a:t>4. Значительно ненормальное владение телом – </a:t>
            </a:r>
            <a:r>
              <a:rPr lang="ru-RU" i="1" dirty="0" smtClean="0"/>
              <a:t>Интенсивные или частые движения, указанные выше являются знаками серьезно ненормального использования тела. Это поведение присутствует не смотря на попытки осудить, остановить или вовлечь ребенка в другие занятия.</a:t>
            </a:r>
            <a:endParaRPr lang="ru-RU" i="1"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0" y="268941"/>
            <a:ext cx="9133730" cy="762000"/>
          </a:xfrm>
          <a:noFill/>
          <a:ln>
            <a:noFill/>
          </a:ln>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4000" b="1" i="1" dirty="0" smtClean="0">
                <a:solidFill>
                  <a:srgbClr val="0000CC"/>
                </a:solidFill>
              </a:rPr>
              <a:t>Использование объектов</a:t>
            </a:r>
            <a:endParaRPr lang="ru-RU" sz="4000" b="1" i="1" dirty="0">
              <a:solidFill>
                <a:srgbClr val="0000CC"/>
              </a:solidFill>
            </a:endParaRPr>
          </a:p>
        </p:txBody>
      </p:sp>
      <p:sp>
        <p:nvSpPr>
          <p:cNvPr id="3" name="Содержимое 2"/>
          <p:cNvSpPr>
            <a:spLocks noGrp="1"/>
          </p:cNvSpPr>
          <p:nvPr>
            <p:ph idx="1"/>
          </p:nvPr>
        </p:nvSpPr>
        <p:spPr>
          <a:xfrm>
            <a:off x="500743" y="1088570"/>
            <a:ext cx="11342914" cy="5355773"/>
          </a:xfrm>
        </p:spPr>
        <p:txBody>
          <a:bodyPr>
            <a:normAutofit fontScale="85000" lnSpcReduction="20000"/>
          </a:bodyPr>
          <a:lstStyle/>
          <a:p>
            <a:pPr>
              <a:buNone/>
            </a:pPr>
            <a:r>
              <a:rPr lang="ru-RU" b="1" i="1" dirty="0" smtClean="0"/>
              <a:t>1. Нормальное использование и интерес к игрушкам и другим объектам – Р</a:t>
            </a:r>
            <a:r>
              <a:rPr lang="ru-RU" i="1" dirty="0" smtClean="0"/>
              <a:t>ебенок демонстрирует нормальный интерес к игрушкам и другим объектам, соответствующий его уровню мастерства и использует эти игрушки по назначению.</a:t>
            </a:r>
          </a:p>
          <a:p>
            <a:pPr>
              <a:buNone/>
            </a:pPr>
            <a:r>
              <a:rPr lang="ru-RU" b="1" i="1" dirty="0" smtClean="0"/>
              <a:t>2. Немного ненормальное интерес или использование игрушек и других объектов – </a:t>
            </a:r>
            <a:r>
              <a:rPr lang="ru-RU" i="1" dirty="0" smtClean="0"/>
              <a:t>Ребенок может показывать нетипичный интерес к игрушке или играть неподходящим образом (например, стучать игрушкой или сосать ее).</a:t>
            </a:r>
          </a:p>
          <a:p>
            <a:pPr>
              <a:buNone/>
            </a:pPr>
            <a:r>
              <a:rPr lang="ru-RU" b="1" i="1" dirty="0" smtClean="0"/>
              <a:t>3. Умеренно ненормальный интерес или использование игрушек или других объектов – </a:t>
            </a:r>
            <a:r>
              <a:rPr lang="ru-RU" i="1" dirty="0" smtClean="0"/>
              <a:t>Ребенок может демонстрировать слабый интерес к игрушкам или другим объектам, или может быть озабочен использованием объекта или игрушки странным образом. Он или она может фокусироваться на незначительной части игрушки, быть зачарованным отражениями света от объекта, постоянно двигать определенную часть объекта или играть исключительно с одним объектом.</a:t>
            </a:r>
          </a:p>
          <a:p>
            <a:pPr>
              <a:buNone/>
            </a:pPr>
            <a:r>
              <a:rPr lang="ru-RU" b="1" i="1" dirty="0" smtClean="0"/>
              <a:t>4. Значительно ненормальный интерес к игрушке или использования игрушки или других объектов – </a:t>
            </a:r>
            <a:r>
              <a:rPr lang="ru-RU" i="1" dirty="0" smtClean="0"/>
              <a:t>Ребенок может иметь то же поведение, как и в описано в предыдущих пунктах, но с большей частотой и интенсивностью. Ребенка очень трудно отвлечь, когда он занимается этими неподходящими действиями.</a:t>
            </a:r>
          </a:p>
          <a:p>
            <a:endParaRPr lang="ru-RU" dirty="0"/>
          </a:p>
        </p:txBody>
      </p:sp>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24000" y="376517"/>
            <a:ext cx="9133730" cy="753035"/>
          </a:xfrm>
          <a:noFill/>
          <a:ln>
            <a:noFill/>
          </a:ln>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r>
              <a:rPr lang="ru-RU" sz="3100" b="1" dirty="0" smtClean="0"/>
              <a:t/>
            </a:r>
            <a:br>
              <a:rPr lang="ru-RU" sz="3100" b="1" dirty="0" smtClean="0"/>
            </a:br>
            <a:r>
              <a:rPr lang="ru-RU" sz="3100" b="1" dirty="0" smtClean="0"/>
              <a:t/>
            </a:r>
            <a:br>
              <a:rPr lang="ru-RU" sz="3100" b="1" dirty="0" smtClean="0"/>
            </a:br>
            <a:r>
              <a:rPr lang="ru-RU" sz="3100" b="1" dirty="0" smtClean="0"/>
              <a:t/>
            </a:r>
            <a:br>
              <a:rPr lang="ru-RU" sz="3100" b="1" dirty="0" smtClean="0"/>
            </a:br>
            <a:r>
              <a:rPr lang="ru-RU" b="1" i="1" dirty="0" smtClean="0">
                <a:solidFill>
                  <a:srgbClr val="0000CC"/>
                </a:solidFill>
              </a:rPr>
              <a:t>Адаптация</a:t>
            </a:r>
            <a:r>
              <a:rPr lang="ru-RU" b="1" i="1" dirty="0" smtClean="0">
                <a:solidFill>
                  <a:srgbClr val="0070C0"/>
                </a:solidFill>
              </a:rPr>
              <a:t> </a:t>
            </a:r>
            <a:r>
              <a:rPr lang="ru-RU" b="1" i="1" dirty="0" smtClean="0">
                <a:solidFill>
                  <a:srgbClr val="0000CC"/>
                </a:solidFill>
              </a:rPr>
              <a:t>к изменениям</a:t>
            </a:r>
            <a:r>
              <a:rPr lang="ru-RU" sz="3100" b="1" dirty="0" smtClean="0"/>
              <a:t/>
            </a:r>
            <a:br>
              <a:rPr lang="ru-RU" sz="3100" b="1" dirty="0" smtClean="0"/>
            </a:br>
            <a:r>
              <a:rPr lang="ru-RU" dirty="0" smtClean="0"/>
              <a:t> </a:t>
            </a:r>
            <a:br>
              <a:rPr lang="ru-RU" dirty="0" smtClean="0"/>
            </a:br>
            <a:endParaRPr lang="ru-RU" b="1" i="1" dirty="0">
              <a:solidFill>
                <a:srgbClr val="0070C0"/>
              </a:solidFill>
            </a:endParaRPr>
          </a:p>
        </p:txBody>
      </p:sp>
      <p:sp>
        <p:nvSpPr>
          <p:cNvPr id="3" name="Содержимое 2"/>
          <p:cNvSpPr>
            <a:spLocks noGrp="1"/>
          </p:cNvSpPr>
          <p:nvPr>
            <p:ph idx="1"/>
          </p:nvPr>
        </p:nvSpPr>
        <p:spPr>
          <a:xfrm>
            <a:off x="468175" y="1385687"/>
            <a:ext cx="11321054" cy="5113084"/>
          </a:xfrm>
        </p:spPr>
        <p:txBody>
          <a:bodyPr>
            <a:normAutofit fontScale="92500" lnSpcReduction="20000"/>
          </a:bodyPr>
          <a:lstStyle/>
          <a:p>
            <a:pPr>
              <a:buNone/>
            </a:pPr>
            <a:r>
              <a:rPr lang="ru-RU" sz="2900" b="1" i="1" dirty="0" smtClean="0"/>
              <a:t>1. Соответствующее возрасту реакция на изменения – </a:t>
            </a:r>
            <a:r>
              <a:rPr lang="ru-RU" sz="2900" i="1" dirty="0" smtClean="0"/>
              <a:t>Не смотря на то что ребенок замечает и комментирует изменения в повседневной жизни он или она принимает эти изменения без чрезмерного потрясения</a:t>
            </a:r>
          </a:p>
          <a:p>
            <a:pPr>
              <a:buNone/>
            </a:pPr>
            <a:r>
              <a:rPr lang="ru-RU" sz="2900" b="1" i="1" dirty="0" smtClean="0"/>
              <a:t>2. Немного ненормальная </a:t>
            </a:r>
            <a:r>
              <a:rPr lang="ru-RU" sz="2900" b="1" i="1" dirty="0" err="1" smtClean="0"/>
              <a:t>адоптация</a:t>
            </a:r>
            <a:r>
              <a:rPr lang="ru-RU" sz="2900" b="1" i="1" dirty="0" smtClean="0"/>
              <a:t> к изменениям – </a:t>
            </a:r>
            <a:r>
              <a:rPr lang="ru-RU" sz="2900" i="1" dirty="0" smtClean="0"/>
              <a:t>Когда взрослые пытаются изменить род занятий, то ребенок может продолжать делать, то что он делал раньше или использовать те же предметы.</a:t>
            </a:r>
            <a:r>
              <a:rPr lang="en-US" sz="2900" i="1" dirty="0" smtClean="0"/>
              <a:t> </a:t>
            </a:r>
            <a:endParaRPr lang="ru-RU" sz="2900" i="1" dirty="0" smtClean="0"/>
          </a:p>
          <a:p>
            <a:pPr>
              <a:buNone/>
            </a:pPr>
            <a:r>
              <a:rPr lang="ru-RU" sz="2900" b="1" i="1" dirty="0" smtClean="0"/>
              <a:t>3. Умеренно ненормальная адаптация к изменениям – </a:t>
            </a:r>
            <a:r>
              <a:rPr lang="ru-RU" sz="2900" i="1" dirty="0" smtClean="0"/>
              <a:t>Ребенок активно сопротивляется изменению в устоявшемся порядке, пытается продолжать старое занятие и его очень трудно от этого отвлечь. Он или она может начать сердиться и расстраиваться, когда устоявшийся порядок действий меняется.</a:t>
            </a:r>
          </a:p>
          <a:p>
            <a:pPr>
              <a:buNone/>
            </a:pPr>
            <a:r>
              <a:rPr lang="ru-RU" sz="2900" b="1" i="1" dirty="0" smtClean="0"/>
              <a:t>4. Значительно ненормальная адаптация к изменениям – </a:t>
            </a:r>
            <a:r>
              <a:rPr lang="ru-RU" sz="2900" i="1" dirty="0" smtClean="0"/>
              <a:t>Ребенок демонстрирует резкую реакцию на изменения. Если изменения ему навязываются, он или она может стать чрезвычайно сердитым или не желающим сотрудничать и реагирует вспышкой раздражения.</a:t>
            </a:r>
            <a:r>
              <a:rPr lang="ru-RU" sz="2900" b="1" i="1" dirty="0" smtClean="0"/>
              <a:t> </a:t>
            </a:r>
          </a:p>
          <a:p>
            <a:endParaRPr lang="ru-RU" dirty="0"/>
          </a:p>
        </p:txBody>
      </p:sp>
    </p:spTree>
    <p:extLst>
      <p:ext uri="{BB962C8B-B14F-4D97-AF65-F5344CB8AC3E}">
        <p14:creationId xmlns="" xmlns:p14="http://schemas.microsoft.com/office/powerpoint/2010/main" val="336545306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1513114" y="213232"/>
            <a:ext cx="9133730" cy="681317"/>
          </a:xfrm>
          <a:noFill/>
          <a:ln>
            <a:noFill/>
          </a:ln>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3600" b="1" i="1" dirty="0" smtClean="0">
                <a:solidFill>
                  <a:srgbClr val="0000CC"/>
                </a:solidFill>
              </a:rPr>
              <a:t>Визуальная реакция</a:t>
            </a:r>
            <a:endParaRPr lang="ru-RU" sz="3600" b="1" i="1" dirty="0">
              <a:solidFill>
                <a:srgbClr val="0000CC"/>
              </a:solidFill>
            </a:endParaRPr>
          </a:p>
        </p:txBody>
      </p:sp>
      <p:sp>
        <p:nvSpPr>
          <p:cNvPr id="6" name="Содержимое 5"/>
          <p:cNvSpPr>
            <a:spLocks noGrp="1"/>
          </p:cNvSpPr>
          <p:nvPr>
            <p:ph idx="1"/>
          </p:nvPr>
        </p:nvSpPr>
        <p:spPr>
          <a:xfrm>
            <a:off x="402771" y="925286"/>
            <a:ext cx="11386458" cy="5540828"/>
          </a:xfrm>
        </p:spPr>
        <p:txBody>
          <a:bodyPr>
            <a:noAutofit/>
          </a:bodyPr>
          <a:lstStyle/>
          <a:p>
            <a:pPr marL="457200" indent="-457200">
              <a:buAutoNum type="arabicPeriod"/>
            </a:pPr>
            <a:r>
              <a:rPr lang="ru-RU" sz="2300" b="1" i="1" dirty="0" smtClean="0"/>
              <a:t>Соответствующее возрасту визуальная реакция – </a:t>
            </a:r>
            <a:r>
              <a:rPr lang="ru-RU" sz="2300" i="1" dirty="0" smtClean="0"/>
              <a:t>Визуальная реакция ребенка нормальна и соответствует его возрасты. Зрение используется совместно с другими чувствами как способ исследования новых объектов.</a:t>
            </a:r>
            <a:endParaRPr lang="ru-RU" sz="2300" b="1" i="1" dirty="0" smtClean="0"/>
          </a:p>
          <a:p>
            <a:pPr marL="457200" indent="-457200">
              <a:buAutoNum type="arabicPeriod"/>
            </a:pPr>
            <a:r>
              <a:rPr lang="ru-RU" sz="2300" b="1" i="1" dirty="0" smtClean="0"/>
              <a:t>Немного ненормальная визуальная реакция – </a:t>
            </a:r>
            <a:r>
              <a:rPr lang="ru-RU" sz="2300" i="1" dirty="0" smtClean="0"/>
              <a:t>Ребенку приходится периодически напоминать чтобы он посмотрел на объекты. Ребенок может больше интересоваться своим изображением в зеркале или светом, чем сверстниками, может время от времени просто смотреть в пространство или избегать смотреть людям в глаза.</a:t>
            </a:r>
            <a:endParaRPr lang="ru-RU" sz="2300" b="1" i="1" dirty="0" smtClean="0"/>
          </a:p>
          <a:p>
            <a:pPr marL="457200" indent="-457200">
              <a:buAutoNum type="arabicPeriod"/>
            </a:pPr>
            <a:r>
              <a:rPr lang="ru-RU" sz="2300" b="1" i="1" dirty="0" smtClean="0"/>
              <a:t>Умеренно ненормальная визуальная реакция – </a:t>
            </a:r>
            <a:r>
              <a:rPr lang="ru-RU" sz="2300" i="1" dirty="0" smtClean="0"/>
              <a:t>Ребенку часто нужно напоминать что он должен смотреть на то, что он делает. Он или она может смотреть в пространство, избегать смотреть людям в глаза, смотреть на объекты под необычным углом зрения или держать объекты очень близко к глазам.</a:t>
            </a:r>
            <a:endParaRPr lang="ru-RU" sz="2300" b="1" i="1" dirty="0" smtClean="0"/>
          </a:p>
          <a:p>
            <a:pPr marL="457200" indent="-457200">
              <a:buAutoNum type="arabicPeriod"/>
            </a:pPr>
            <a:r>
              <a:rPr lang="ru-RU" sz="2300" b="1" i="1" dirty="0" smtClean="0"/>
              <a:t>Значительно ненормальная визуальная реакция – </a:t>
            </a:r>
            <a:r>
              <a:rPr lang="ru-RU" sz="2300" i="1" dirty="0" smtClean="0"/>
              <a:t>Ребенок постоянно избегает смотреть на людей или на определенные объекты, и показывает и демонстрирует крайние формы визуальных странностей, которые были описаны выше.</a:t>
            </a:r>
            <a:endParaRPr lang="ru-RU" sz="2300" i="1" dirty="0"/>
          </a:p>
        </p:txBody>
      </p:sp>
    </p:spTree>
    <p:extLst>
      <p:ext uri="{BB962C8B-B14F-4D97-AF65-F5344CB8AC3E}">
        <p14:creationId xmlns="" xmlns:p14="http://schemas.microsoft.com/office/powerpoint/2010/main" val="360119971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Back_to_School">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Back_To_School">
      <a:dk1>
        <a:sysClr val="windowText" lastClr="000000"/>
      </a:dk1>
      <a:lt1>
        <a:sysClr val="window" lastClr="FFFFFF"/>
      </a:lt1>
      <a:dk2>
        <a:srgbClr val="404040"/>
      </a:dk2>
      <a:lt2>
        <a:srgbClr val="FFF7D3"/>
      </a:lt2>
      <a:accent1>
        <a:srgbClr val="EB7F23"/>
      </a:accent1>
      <a:accent2>
        <a:srgbClr val="AFAF51"/>
      </a:accent2>
      <a:accent3>
        <a:srgbClr val="84491F"/>
      </a:accent3>
      <a:accent4>
        <a:srgbClr val="FEBE2F"/>
      </a:accent4>
      <a:accent5>
        <a:srgbClr val="6E1C1C"/>
      </a:accent5>
      <a:accent6>
        <a:srgbClr val="9EE0F8"/>
      </a:accent6>
      <a:hlink>
        <a:srgbClr val="EB7F23"/>
      </a:hlink>
      <a:folHlink>
        <a:srgbClr val="404040"/>
      </a:folHlink>
    </a:clrScheme>
    <a:fontScheme name="Back_to_School">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BB2780C3CC07BD4BAA623FF9571645580400D1570604EA743043A2641365C0E91715" ma:contentTypeVersion="55" ma:contentTypeDescription="Create a new document." ma:contentTypeScope="" ma:versionID="2c496a0f341a72d7e8cbd42eb499a6d4">
  <xsd:schema xmlns:xsd="http://www.w3.org/2001/XMLSchema" xmlns:xs="http://www.w3.org/2001/XMLSchema" xmlns:p="http://schemas.microsoft.com/office/2006/metadata/properties" xmlns:ns2="9d035d7d-02e5-4a00-8b62-9a556aabc7b5" xmlns:ns3="91e8d559-4d54-460d-ba58-5d5027f88b4d" targetNamespace="http://schemas.microsoft.com/office/2006/metadata/properties" ma:root="true" ma:fieldsID="2bcea688bd265da693c2f253e50f4ab0" ns2:_="" ns3:_="">
    <xsd:import namespace="9d035d7d-02e5-4a00-8b62-9a556aabc7b5"/>
    <xsd:import namespace="91e8d559-4d54-460d-ba58-5d5027f88b4d"/>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element ref="ns3:Description0" minOccurs="0"/>
                <xsd:element ref="ns3:Compone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035d7d-02e5-4a00-8b62-9a556aabc7b5"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0:00:00Z"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dc117081-80f4-4e10-b46d-e6dc6854316c}"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41FC7ADF-4C62-4413-95B2-CDE72C4AD396}" ma:internalName="CSXSubmissionMarket" ma:readOnly="false" ma:showField="MarketName" ma:web="9d035d7d-02e5-4a00-8b62-9a556aabc7b5">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5e663266-dbf1-446f-b076-28feab654dae}"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CD722278-12DA-4BA9-B56C-2624CA46C480}" ma:internalName="InProjectListLookup" ma:readOnly="true" ma:showField="InProjectList"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65226a81-6f17-445b-9321-8ea42e2eee04}"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CD722278-12DA-4BA9-B56C-2624CA46C480}" ma:internalName="LastCompleteVersionLookup" ma:readOnly="true" ma:showField="LastCompleteVersion"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CD722278-12DA-4BA9-B56C-2624CA46C480}" ma:internalName="LastPreviewErrorLookup" ma:readOnly="true" ma:showField="LastPreviewError"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CD722278-12DA-4BA9-B56C-2624CA46C480}" ma:internalName="LastPreviewResultLookup" ma:readOnly="true" ma:showField="LastPreviewResult"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CD722278-12DA-4BA9-B56C-2624CA46C480}" ma:internalName="LastPreviewAttemptDateLookup" ma:readOnly="true" ma:showField="LastPreviewAttemptDate"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CD722278-12DA-4BA9-B56C-2624CA46C480}" ma:internalName="LastPreviewedByLookup" ma:readOnly="true" ma:showField="LastPreviewedBy"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CD722278-12DA-4BA9-B56C-2624CA46C480}" ma:internalName="LastPreviewTimeLookup" ma:readOnly="true" ma:showField="LastPreviewTime"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CD722278-12DA-4BA9-B56C-2624CA46C480}" ma:internalName="LastPreviewVersionLookup" ma:readOnly="true" ma:showField="LastPreviewVersion"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CD722278-12DA-4BA9-B56C-2624CA46C480}" ma:internalName="LastPublishErrorLookup" ma:readOnly="true" ma:showField="LastPublishError"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CD722278-12DA-4BA9-B56C-2624CA46C480}" ma:internalName="LastPublishResultLookup" ma:readOnly="true" ma:showField="LastPublishResult"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CD722278-12DA-4BA9-B56C-2624CA46C480}" ma:internalName="LastPublishAttemptDateLookup" ma:readOnly="true" ma:showField="LastPublishAttemptDate"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CD722278-12DA-4BA9-B56C-2624CA46C480}" ma:internalName="LastPublishedByLookup" ma:readOnly="true" ma:showField="LastPublishedBy"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CD722278-12DA-4BA9-B56C-2624CA46C480}" ma:internalName="LastPublishTimeLookup" ma:readOnly="true" ma:showField="LastPublishTime"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CD722278-12DA-4BA9-B56C-2624CA46C480}" ma:internalName="LastPublishVersionLookup" ma:readOnly="true" ma:showField="LastPublishVersion"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B116CC8E-FCD3-4331-849C-1BF4DB8052AE}" ma:internalName="LocLastLocAttemptVersionLookup" ma:readOnly="false" ma:showField="LastLocAttemptVersion" ma:web="9d035d7d-02e5-4a00-8b62-9a556aabc7b5">
      <xsd:simpleType>
        <xsd:restriction base="dms:Lookup"/>
      </xsd:simpleType>
    </xsd:element>
    <xsd:element name="LocLastLocAttemptVersionTypeLookup" ma:index="72" nillable="true" ma:displayName="Loc Last Loc Attempt Version Type" ma:default="" ma:list="{B116CC8E-FCD3-4331-849C-1BF4DB8052AE}" ma:internalName="LocLastLocAttemptVersionTypeLookup" ma:readOnly="true" ma:showField="LastLocAttemptVersionType" ma:web="9d035d7d-02e5-4a00-8b62-9a556aabc7b5">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B116CC8E-FCD3-4331-849C-1BF4DB8052AE}" ma:internalName="LocNewPublishedVersionLookup" ma:readOnly="true" ma:showField="NewPublishedVersion" ma:web="9d035d7d-02e5-4a00-8b62-9a556aabc7b5">
      <xsd:simpleType>
        <xsd:restriction base="dms:Lookup"/>
      </xsd:simpleType>
    </xsd:element>
    <xsd:element name="LocOverallHandbackStatusLookup" ma:index="76" nillable="true" ma:displayName="Loc Overall Handback Status" ma:default="" ma:list="{B116CC8E-FCD3-4331-849C-1BF4DB8052AE}" ma:internalName="LocOverallHandbackStatusLookup" ma:readOnly="true" ma:showField="OverallHandbackStatus" ma:web="9d035d7d-02e5-4a00-8b62-9a556aabc7b5">
      <xsd:simpleType>
        <xsd:restriction base="dms:Lookup"/>
      </xsd:simpleType>
    </xsd:element>
    <xsd:element name="LocOverallLocStatusLookup" ma:index="77" nillable="true" ma:displayName="Loc Overall Localize Status" ma:default="" ma:list="{B116CC8E-FCD3-4331-849C-1BF4DB8052AE}" ma:internalName="LocOverallLocStatusLookup" ma:readOnly="true" ma:showField="OverallLocStatus" ma:web="9d035d7d-02e5-4a00-8b62-9a556aabc7b5">
      <xsd:simpleType>
        <xsd:restriction base="dms:Lookup"/>
      </xsd:simpleType>
    </xsd:element>
    <xsd:element name="LocOverallPreviewStatusLookup" ma:index="78" nillable="true" ma:displayName="Loc Overall Preview Status" ma:default="" ma:list="{B116CC8E-FCD3-4331-849C-1BF4DB8052AE}" ma:internalName="LocOverallPreviewStatusLookup" ma:readOnly="true" ma:showField="OverallPreviewStatus" ma:web="9d035d7d-02e5-4a00-8b62-9a556aabc7b5">
      <xsd:simpleType>
        <xsd:restriction base="dms:Lookup"/>
      </xsd:simpleType>
    </xsd:element>
    <xsd:element name="LocOverallPublishStatusLookup" ma:index="79" nillable="true" ma:displayName="Loc Overall Publish Status" ma:default="" ma:list="{B116CC8E-FCD3-4331-849C-1BF4DB8052AE}" ma:internalName="LocOverallPublishStatusLookup" ma:readOnly="true" ma:showField="OverallPublishStatus" ma:web="9d035d7d-02e5-4a00-8b62-9a556aabc7b5">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B116CC8E-FCD3-4331-849C-1BF4DB8052AE}" ma:internalName="LocProcessedForHandoffsLookup" ma:readOnly="true" ma:showField="ProcessedForHandoffs" ma:web="9d035d7d-02e5-4a00-8b62-9a556aabc7b5">
      <xsd:simpleType>
        <xsd:restriction base="dms:Lookup"/>
      </xsd:simpleType>
    </xsd:element>
    <xsd:element name="LocProcessedForMarketsLookup" ma:index="82" nillable="true" ma:displayName="Loc Processed For Markets" ma:default="" ma:list="{B116CC8E-FCD3-4331-849C-1BF4DB8052AE}" ma:internalName="LocProcessedForMarketsLookup" ma:readOnly="true" ma:showField="ProcessedForMarkets" ma:web="9d035d7d-02e5-4a00-8b62-9a556aabc7b5">
      <xsd:simpleType>
        <xsd:restriction base="dms:Lookup"/>
      </xsd:simpleType>
    </xsd:element>
    <xsd:element name="LocPublishedDependentAssetsLookup" ma:index="83" nillable="true" ma:displayName="Loc Published Dependent Assets" ma:default="" ma:list="{B116CC8E-FCD3-4331-849C-1BF4DB8052AE}" ma:internalName="LocPublishedDependentAssetsLookup" ma:readOnly="true" ma:showField="PublishedDependentAssets" ma:web="9d035d7d-02e5-4a00-8b62-9a556aabc7b5">
      <xsd:simpleType>
        <xsd:restriction base="dms:Lookup"/>
      </xsd:simpleType>
    </xsd:element>
    <xsd:element name="LocPublishedLinkedAssetsLookup" ma:index="84" nillable="true" ma:displayName="Loc Published Linked Assets" ma:default="" ma:list="{B116CC8E-FCD3-4331-849C-1BF4DB8052AE}" ma:internalName="LocPublishedLinkedAssetsLookup" ma:readOnly="true" ma:showField="PublishedLinkedAssets" ma:web="9d035d7d-02e5-4a00-8b62-9a556aabc7b5">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c95181ba-569f-436f-adb3-78c3831fea54}"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41FC7ADF-4C62-4413-95B2-CDE72C4AD396}" ma:internalName="Markets" ma:readOnly="false" ma:showField="MarketName"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CD722278-12DA-4BA9-B56C-2624CA46C480}" ma:internalName="NumOfRatingsLookup" ma:readOnly="true" ma:showField="NumOfRatings"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CD722278-12DA-4BA9-B56C-2624CA46C480}" ma:internalName="PublishStatusLookup" ma:readOnly="false" ma:showField="PublishStatus"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a34c0026-7bf6-479c-b6e7-24710140ce31}"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0ef119a3-9350-4d50-81f0-e824a5745f43}" ma:internalName="TaxCatchAll" ma:showField="CatchAllData"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0ef119a3-9350-4d50-81f0-e824a5745f43}" ma:internalName="TaxCatchAllLabel" ma:readOnly="true" ma:showField="CatchAllDataLabel" ma:web="9d035d7d-02e5-4a00-8b62-9a556aabc7b5">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e8d559-4d54-460d-ba58-5d5027f88b4d" elementFormDefault="qualified">
    <xsd:import namespace="http://schemas.microsoft.com/office/2006/documentManagement/types"/>
    <xsd:import namespace="http://schemas.microsoft.com/office/infopath/2007/PartnerControls"/>
    <xsd:element name="Description0" ma:index="134" nillable="true" ma:displayName="Description" ma:internalName="Description0">
      <xsd:simpleType>
        <xsd:restriction base="dms:Note"/>
      </xsd:simpleType>
    </xsd:element>
    <xsd:element name="Component" ma:index="135" nillable="true" ma:displayName="Component" ma:internalName="Component">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PDescription xmlns="9d035d7d-02e5-4a00-8b62-9a556aabc7b5">Kids and adults will love the fun Illustrations of this fall-themed template that includes trees, leaves, pumpkins, and scarecrows in bright fall colors. This presentation template is in widescreen format (16x9) and contains multiple slide layouts that you can easily modify.
</APDescription>
    <AssetExpire xmlns="9d035d7d-02e5-4a00-8b62-9a556aabc7b5">2029-01-01T08:00:00+00:00</AssetExpire>
    <CampaignTagsTaxHTField0 xmlns="9d035d7d-02e5-4a00-8b62-9a556aabc7b5">
      <Terms xmlns="http://schemas.microsoft.com/office/infopath/2007/PartnerControls"/>
    </CampaignTagsTaxHTField0>
    <IntlLangReviewDate xmlns="9d035d7d-02e5-4a00-8b62-9a556aabc7b5" xsi:nil="true"/>
    <TPFriendlyName xmlns="9d035d7d-02e5-4a00-8b62-9a556aabc7b5" xsi:nil="true"/>
    <IntlLangReview xmlns="9d035d7d-02e5-4a00-8b62-9a556aabc7b5">false</IntlLangReview>
    <LocLastLocAttemptVersionLookup xmlns="9d035d7d-02e5-4a00-8b62-9a556aabc7b5">835473</LocLastLocAttemptVersionLookup>
    <PolicheckWords xmlns="9d035d7d-02e5-4a00-8b62-9a556aabc7b5" xsi:nil="true"/>
    <SubmitterId xmlns="9d035d7d-02e5-4a00-8b62-9a556aabc7b5" xsi:nil="true"/>
    <AcquiredFrom xmlns="9d035d7d-02e5-4a00-8b62-9a556aabc7b5">Internal MS</AcquiredFrom>
    <EditorialStatus xmlns="9d035d7d-02e5-4a00-8b62-9a556aabc7b5">Complete</EditorialStatus>
    <Markets xmlns="9d035d7d-02e5-4a00-8b62-9a556aabc7b5"/>
    <OriginAsset xmlns="9d035d7d-02e5-4a00-8b62-9a556aabc7b5" xsi:nil="true"/>
    <AssetStart xmlns="9d035d7d-02e5-4a00-8b62-9a556aabc7b5">2012-05-11T02:03:00+00:00</AssetStart>
    <FriendlyTitle xmlns="9d035d7d-02e5-4a00-8b62-9a556aabc7b5" xsi:nil="true"/>
    <MarketSpecific xmlns="9d035d7d-02e5-4a00-8b62-9a556aabc7b5">false</MarketSpecific>
    <TPNamespace xmlns="9d035d7d-02e5-4a00-8b62-9a556aabc7b5" xsi:nil="true"/>
    <PublishStatusLookup xmlns="9d035d7d-02e5-4a00-8b62-9a556aabc7b5">
      <Value>437529</Value>
    </PublishStatusLookup>
    <APAuthor xmlns="9d035d7d-02e5-4a00-8b62-9a556aabc7b5">
      <UserInfo>
        <DisplayName>REDMOND\v-vaddu</DisplayName>
        <AccountId>2567</AccountId>
        <AccountType/>
      </UserInfo>
    </APAuthor>
    <TPCommandLine xmlns="9d035d7d-02e5-4a00-8b62-9a556aabc7b5" xsi:nil="true"/>
    <IntlLangReviewer xmlns="9d035d7d-02e5-4a00-8b62-9a556aabc7b5" xsi:nil="true"/>
    <OpenTemplate xmlns="9d035d7d-02e5-4a00-8b62-9a556aabc7b5">true</OpenTemplate>
    <CSXSubmissionDate xmlns="9d035d7d-02e5-4a00-8b62-9a556aabc7b5" xsi:nil="true"/>
    <TaxCatchAll xmlns="9d035d7d-02e5-4a00-8b62-9a556aabc7b5"/>
    <Manager xmlns="9d035d7d-02e5-4a00-8b62-9a556aabc7b5" xsi:nil="true"/>
    <NumericId xmlns="9d035d7d-02e5-4a00-8b62-9a556aabc7b5" xsi:nil="true"/>
    <ParentAssetId xmlns="9d035d7d-02e5-4a00-8b62-9a556aabc7b5" xsi:nil="true"/>
    <OriginalSourceMarket xmlns="9d035d7d-02e5-4a00-8b62-9a556aabc7b5">english</OriginalSourceMarket>
    <ApprovalStatus xmlns="9d035d7d-02e5-4a00-8b62-9a556aabc7b5">InProgress</ApprovalStatus>
    <TPComponent xmlns="9d035d7d-02e5-4a00-8b62-9a556aabc7b5" xsi:nil="true"/>
    <EditorialTags xmlns="9d035d7d-02e5-4a00-8b62-9a556aabc7b5" xsi:nil="true"/>
    <TPExecutable xmlns="9d035d7d-02e5-4a00-8b62-9a556aabc7b5" xsi:nil="true"/>
    <TPLaunchHelpLink xmlns="9d035d7d-02e5-4a00-8b62-9a556aabc7b5" xsi:nil="true"/>
    <LocComments xmlns="9d035d7d-02e5-4a00-8b62-9a556aabc7b5" xsi:nil="true"/>
    <LocRecommendedHandoff xmlns="9d035d7d-02e5-4a00-8b62-9a556aabc7b5" xsi:nil="true"/>
    <SourceTitle xmlns="9d035d7d-02e5-4a00-8b62-9a556aabc7b5" xsi:nil="true"/>
    <CSXUpdate xmlns="9d035d7d-02e5-4a00-8b62-9a556aabc7b5">false</CSXUpdate>
    <IntlLocPriority xmlns="9d035d7d-02e5-4a00-8b62-9a556aabc7b5" xsi:nil="true"/>
    <UAProjectedTotalWords xmlns="9d035d7d-02e5-4a00-8b62-9a556aabc7b5" xsi:nil="true"/>
    <AssetType xmlns="9d035d7d-02e5-4a00-8b62-9a556aabc7b5">TP</AssetType>
    <MachineTranslated xmlns="9d035d7d-02e5-4a00-8b62-9a556aabc7b5">false</MachineTranslated>
    <OutputCachingOn xmlns="9d035d7d-02e5-4a00-8b62-9a556aabc7b5">false</OutputCachingOn>
    <TemplateStatus xmlns="9d035d7d-02e5-4a00-8b62-9a556aabc7b5">Complete</TemplateStatus>
    <IsSearchable xmlns="9d035d7d-02e5-4a00-8b62-9a556aabc7b5">true</IsSearchable>
    <ContentItem xmlns="9d035d7d-02e5-4a00-8b62-9a556aabc7b5" xsi:nil="true"/>
    <HandoffToMSDN xmlns="9d035d7d-02e5-4a00-8b62-9a556aabc7b5" xsi:nil="true"/>
    <ShowIn xmlns="9d035d7d-02e5-4a00-8b62-9a556aabc7b5">Show everywhere</ShowIn>
    <ThumbnailAssetId xmlns="9d035d7d-02e5-4a00-8b62-9a556aabc7b5" xsi:nil="true"/>
    <UALocComments xmlns="9d035d7d-02e5-4a00-8b62-9a556aabc7b5" xsi:nil="true"/>
    <UALocRecommendation xmlns="9d035d7d-02e5-4a00-8b62-9a556aabc7b5">Localize</UALocRecommendation>
    <LastModifiedDateTime xmlns="9d035d7d-02e5-4a00-8b62-9a556aabc7b5" xsi:nil="true"/>
    <LegacyData xmlns="9d035d7d-02e5-4a00-8b62-9a556aabc7b5" xsi:nil="true"/>
    <LocManualTestRequired xmlns="9d035d7d-02e5-4a00-8b62-9a556aabc7b5">false</LocManualTestRequired>
    <ClipArtFilename xmlns="9d035d7d-02e5-4a00-8b62-9a556aabc7b5" xsi:nil="true"/>
    <TPApplication xmlns="9d035d7d-02e5-4a00-8b62-9a556aabc7b5" xsi:nil="true"/>
    <CSXHash xmlns="9d035d7d-02e5-4a00-8b62-9a556aabc7b5" xsi:nil="true"/>
    <DirectSourceMarket xmlns="9d035d7d-02e5-4a00-8b62-9a556aabc7b5">english</DirectSourceMarket>
    <PrimaryImageGen xmlns="9d035d7d-02e5-4a00-8b62-9a556aabc7b5">true</PrimaryImageGen>
    <PlannedPubDate xmlns="9d035d7d-02e5-4a00-8b62-9a556aabc7b5" xsi:nil="true"/>
    <CSXSubmissionMarket xmlns="9d035d7d-02e5-4a00-8b62-9a556aabc7b5" xsi:nil="true"/>
    <Downloads xmlns="9d035d7d-02e5-4a00-8b62-9a556aabc7b5">0</Downloads>
    <ArtSampleDocs xmlns="9d035d7d-02e5-4a00-8b62-9a556aabc7b5" xsi:nil="true"/>
    <TrustLevel xmlns="9d035d7d-02e5-4a00-8b62-9a556aabc7b5">1 Microsoft Managed Content</TrustLevel>
    <BlockPublish xmlns="9d035d7d-02e5-4a00-8b62-9a556aabc7b5">false</BlockPublish>
    <TPLaunchHelpLinkType xmlns="9d035d7d-02e5-4a00-8b62-9a556aabc7b5">Template</TPLaunchHelpLinkType>
    <LocalizationTagsTaxHTField0 xmlns="9d035d7d-02e5-4a00-8b62-9a556aabc7b5">
      <Terms xmlns="http://schemas.microsoft.com/office/infopath/2007/PartnerControls"/>
    </LocalizationTagsTaxHTField0>
    <BusinessGroup xmlns="9d035d7d-02e5-4a00-8b62-9a556aabc7b5" xsi:nil="true"/>
    <Providers xmlns="9d035d7d-02e5-4a00-8b62-9a556aabc7b5" xsi:nil="true"/>
    <TemplateTemplateType xmlns="9d035d7d-02e5-4a00-8b62-9a556aabc7b5">PowerPoint Presentation Template</TemplateTemplateType>
    <TimesCloned xmlns="9d035d7d-02e5-4a00-8b62-9a556aabc7b5" xsi:nil="true"/>
    <TPAppVersion xmlns="9d035d7d-02e5-4a00-8b62-9a556aabc7b5" xsi:nil="true"/>
    <VoteCount xmlns="9d035d7d-02e5-4a00-8b62-9a556aabc7b5" xsi:nil="true"/>
    <AverageRating xmlns="9d035d7d-02e5-4a00-8b62-9a556aabc7b5" xsi:nil="true"/>
    <FeatureTagsTaxHTField0 xmlns="9d035d7d-02e5-4a00-8b62-9a556aabc7b5">
      <Terms xmlns="http://schemas.microsoft.com/office/infopath/2007/PartnerControls"/>
    </FeatureTagsTaxHTField0>
    <Provider xmlns="9d035d7d-02e5-4a00-8b62-9a556aabc7b5" xsi:nil="true"/>
    <UACurrentWords xmlns="9d035d7d-02e5-4a00-8b62-9a556aabc7b5" xsi:nil="true"/>
    <AssetId xmlns="9d035d7d-02e5-4a00-8b62-9a556aabc7b5">TP102895236</AssetId>
    <TPClientViewer xmlns="9d035d7d-02e5-4a00-8b62-9a556aabc7b5" xsi:nil="true"/>
    <DSATActionTaken xmlns="9d035d7d-02e5-4a00-8b62-9a556aabc7b5" xsi:nil="true"/>
    <APEditor xmlns="9d035d7d-02e5-4a00-8b62-9a556aabc7b5">
      <UserInfo>
        <DisplayName/>
        <AccountId xsi:nil="true"/>
        <AccountType/>
      </UserInfo>
    </APEditor>
    <TPInstallLocation xmlns="9d035d7d-02e5-4a00-8b62-9a556aabc7b5" xsi:nil="true"/>
    <OOCacheId xmlns="9d035d7d-02e5-4a00-8b62-9a556aabc7b5" xsi:nil="true"/>
    <IsDeleted xmlns="9d035d7d-02e5-4a00-8b62-9a556aabc7b5">false</IsDeleted>
    <PublishTargets xmlns="9d035d7d-02e5-4a00-8b62-9a556aabc7b5">OfficeOnlineVNext</PublishTargets>
    <ApprovalLog xmlns="9d035d7d-02e5-4a00-8b62-9a556aabc7b5" xsi:nil="true"/>
    <BugNumber xmlns="9d035d7d-02e5-4a00-8b62-9a556aabc7b5" xsi:nil="true"/>
    <CrawlForDependencies xmlns="9d035d7d-02e5-4a00-8b62-9a556aabc7b5">false</CrawlForDependencies>
    <InternalTagsTaxHTField0 xmlns="9d035d7d-02e5-4a00-8b62-9a556aabc7b5">
      <Terms xmlns="http://schemas.microsoft.com/office/infopath/2007/PartnerControls"/>
    </InternalTagsTaxHTField0>
    <LastHandOff xmlns="9d035d7d-02e5-4a00-8b62-9a556aabc7b5" xsi:nil="true"/>
    <Milestone xmlns="9d035d7d-02e5-4a00-8b62-9a556aabc7b5" xsi:nil="true"/>
    <OriginalRelease xmlns="9d035d7d-02e5-4a00-8b62-9a556aabc7b5">15</OriginalRelease>
    <RecommendationsModifier xmlns="9d035d7d-02e5-4a00-8b62-9a556aabc7b5" xsi:nil="true"/>
    <ScenarioTagsTaxHTField0 xmlns="9d035d7d-02e5-4a00-8b62-9a556aabc7b5">
      <Terms xmlns="http://schemas.microsoft.com/office/infopath/2007/PartnerControls"/>
    </ScenarioTagsTaxHTField0>
    <UANotes xmlns="9d035d7d-02e5-4a00-8b62-9a556aabc7b5" xsi:nil="true"/>
    <LocMarketGroupTiers2 xmlns="9d035d7d-02e5-4a00-8b62-9a556aabc7b5" xsi:nil="true"/>
    <Component xmlns="91e8d559-4d54-460d-ba58-5d5027f88b4d" xsi:nil="true"/>
    <Description0 xmlns="91e8d559-4d54-460d-ba58-5d5027f88b4d" xsi:nil="true"/>
  </documentManagement>
</p:properties>
</file>

<file path=customXml/itemProps1.xml><?xml version="1.0" encoding="utf-8"?>
<ds:datastoreItem xmlns:ds="http://schemas.openxmlformats.org/officeDocument/2006/customXml" ds:itemID="{2CCA38D4-2FC8-417B-A4E2-3F511C7ED95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d035d7d-02e5-4a00-8b62-9a556aabc7b5"/>
    <ds:schemaRef ds:uri="91e8d559-4d54-460d-ba58-5d5027f88b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485788-A8A7-4A59-A508-5F918119F4BA}">
  <ds:schemaRefs>
    <ds:schemaRef ds:uri="http://schemas.microsoft.com/sharepoint/v3/contenttype/forms"/>
  </ds:schemaRefs>
</ds:datastoreItem>
</file>

<file path=customXml/itemProps3.xml><?xml version="1.0" encoding="utf-8"?>
<ds:datastoreItem xmlns:ds="http://schemas.openxmlformats.org/officeDocument/2006/customXml" ds:itemID="{C74EFCE5-5CC1-4E77-B5FB-0F7093700E96}">
  <ds:schemaRefs>
    <ds:schemaRef ds:uri="http://schemas.microsoft.com/office/2006/metadata/properties"/>
    <ds:schemaRef ds:uri="http://schemas.microsoft.com/office/infopath/2007/PartnerControls"/>
    <ds:schemaRef ds:uri="9d035d7d-02e5-4a00-8b62-9a556aabc7b5"/>
    <ds:schemaRef ds:uri="91e8d559-4d54-460d-ba58-5d5027f88b4d"/>
  </ds:schemaRefs>
</ds:datastoreItem>
</file>

<file path=docProps/app.xml><?xml version="1.0" encoding="utf-8"?>
<Properties xmlns="http://schemas.openxmlformats.org/officeDocument/2006/extended-properties" xmlns:vt="http://schemas.openxmlformats.org/officeDocument/2006/docPropsVTypes">
  <Template>powerpointbase.ru-73-ageekg</Template>
  <TotalTime>0</TotalTime>
  <Words>1483</Words>
  <Application>Microsoft Office PowerPoint</Application>
  <PresentationFormat>Произвольный</PresentationFormat>
  <Paragraphs>96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Тема Office</vt:lpstr>
      <vt:lpstr>Наблюдаемые показатели расстройств аутистического спектра</vt:lpstr>
      <vt:lpstr>Основные группы показателей</vt:lpstr>
      <vt:lpstr>   Взаимоотношения с людьми   </vt:lpstr>
      <vt:lpstr>Имитация</vt:lpstr>
      <vt:lpstr> Эмоциональная реакция</vt:lpstr>
      <vt:lpstr>Владение телом</vt:lpstr>
      <vt:lpstr>Использование объектов</vt:lpstr>
      <vt:lpstr>   Адаптация к изменениям   </vt:lpstr>
      <vt:lpstr>Визуальная реакция</vt:lpstr>
      <vt:lpstr>Слуховая реакция</vt:lpstr>
      <vt:lpstr>Вкус, запах и реакция на прикосновение и осязания, их использование</vt:lpstr>
      <vt:lpstr>   Боязнь или нервозность   </vt:lpstr>
      <vt:lpstr>Вербальная коммуникация</vt:lpstr>
      <vt:lpstr>Невербальная коммуникация</vt:lpstr>
      <vt:lpstr>Уровень активности</vt:lpstr>
      <vt:lpstr>Уровень и степень интеллектуального отклика</vt:lpstr>
      <vt:lpstr>Общее впечатление</vt:lpstr>
      <vt:lpstr>Используемые источники:  https://probolezny.ru/autizm/  https://www.defectologiya.pro/zhurnal/rasstrojstvo_autisticheskogo_spektra_u_detej_prichinyi_ras,_simptomyi,_vidyi_i_diagnostika/    https://medsi.ru/kids/articles/detskiy-autizm-priznaki-kotorye-vazhno-ne-propustit/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2017-02-08T15:59:07Z</dcterms:created>
  <dcterms:modified xsi:type="dcterms:W3CDTF">2026-06-23T10:27:06Z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0x010100BB2780C3CC07BD4BAA623FF9571645580400D1570604EA743043A2641365C0E91715</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