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31840" y="2564904"/>
            <a:ext cx="6012160" cy="1318046"/>
          </a:xfrm>
        </p:spPr>
        <p:txBody>
          <a:bodyPr/>
          <a:lstStyle>
            <a:lvl1pPr>
              <a:defRPr b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fld id="{2559E4D8-ACFE-4D66-BB20-629ADD729A82}" type="datetimeFigureOut">
              <a:rPr lang="ru-RU" smtClean="0"/>
              <a:pPr/>
              <a:t>09.02.2022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fld id="{1BC23DCB-EFC4-4444-8DCA-8A5D3176FB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156427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2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2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2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2">
                    <a:lumMod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2559E4D8-ACFE-4D66-BB20-629ADD729A82}" type="datetimeFigureOut">
              <a:rPr lang="ru-RU" smtClean="0"/>
              <a:pPr/>
              <a:t>09.02.2022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1BC23DCB-EFC4-4444-8DCA-8A5D3176FB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788046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2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2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2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2">
                    <a:lumMod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2559E4D8-ACFE-4D66-BB20-629ADD729A82}" type="datetimeFigureOut">
              <a:rPr lang="ru-RU" smtClean="0"/>
              <a:pPr/>
              <a:t>09.02.2022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1BC23DCB-EFC4-4444-8DCA-8A5D3176FB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83695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9E4D8-ACFE-4D66-BB20-629ADD729A82}" type="datetimeFigureOut">
              <a:rPr lang="ru-RU" smtClean="0"/>
              <a:pPr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23DCB-EFC4-4444-8DCA-8A5D3176FB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61084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2559E4D8-ACFE-4D66-BB20-629ADD729A82}" type="datetimeFigureOut">
              <a:rPr lang="ru-RU" smtClean="0"/>
              <a:pPr/>
              <a:t>09.02.2022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1BC23DCB-EFC4-4444-8DCA-8A5D3176FBB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835697" y="123199"/>
            <a:ext cx="7308304" cy="13608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Текст 2"/>
          <p:cNvSpPr>
            <a:spLocks noGrp="1"/>
          </p:cNvSpPr>
          <p:nvPr>
            <p:ph idx="1"/>
          </p:nvPr>
        </p:nvSpPr>
        <p:spPr>
          <a:xfrm>
            <a:off x="1835696" y="1628800"/>
            <a:ext cx="7056784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2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2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2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2">
                    <a:lumMod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430141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799" y="4406900"/>
            <a:ext cx="5722913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71799" y="2906713"/>
            <a:ext cx="57229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2559E4D8-ACFE-4D66-BB20-629ADD729A82}" type="datetimeFigureOut">
              <a:rPr lang="ru-RU" smtClean="0"/>
              <a:pPr/>
              <a:t>09.02.2022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1BC23DCB-EFC4-4444-8DCA-8A5D3176FB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66547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835696" y="1628800"/>
            <a:ext cx="3528392" cy="4525963"/>
          </a:xfrm>
        </p:spPr>
        <p:txBody>
          <a:bodyPr/>
          <a:lstStyle>
            <a:lvl1pPr>
              <a:defRPr sz="2800">
                <a:solidFill>
                  <a:schemeClr val="accent2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accent2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accent2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accent2">
                    <a:lumMod val="75000"/>
                  </a:schemeClr>
                </a:solidFill>
              </a:defRPr>
            </a:lvl4pPr>
            <a:lvl5pPr>
              <a:defRPr sz="1800">
                <a:solidFill>
                  <a:schemeClr val="accent2">
                    <a:lumMod val="7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36096" y="1639341"/>
            <a:ext cx="3528392" cy="4525963"/>
          </a:xfrm>
        </p:spPr>
        <p:txBody>
          <a:bodyPr/>
          <a:lstStyle>
            <a:lvl1pPr>
              <a:defRPr sz="2800">
                <a:solidFill>
                  <a:schemeClr val="accent2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accent2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accent2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accent2">
                    <a:lumMod val="75000"/>
                  </a:schemeClr>
                </a:solidFill>
              </a:defRPr>
            </a:lvl4pPr>
            <a:lvl5pPr>
              <a:defRPr sz="1800">
                <a:solidFill>
                  <a:schemeClr val="accent2">
                    <a:lumMod val="7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2559E4D8-ACFE-4D66-BB20-629ADD729A82}" type="datetimeFigureOut">
              <a:rPr lang="ru-RU" smtClean="0"/>
              <a:pPr/>
              <a:t>09.02.2022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1BC23DCB-EFC4-4444-8DCA-8A5D3176FB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913399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907704" y="1535113"/>
            <a:ext cx="3456384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907704" y="2174875"/>
            <a:ext cx="3456384" cy="3951288"/>
          </a:xfrm>
        </p:spPr>
        <p:txBody>
          <a:bodyPr/>
          <a:lstStyle>
            <a:lvl1pPr>
              <a:defRPr sz="2400">
                <a:solidFill>
                  <a:schemeClr val="accent2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accent2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accent2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accent2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accent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506747" y="1535113"/>
            <a:ext cx="3457741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506747" y="2174875"/>
            <a:ext cx="3457741" cy="3951288"/>
          </a:xfrm>
        </p:spPr>
        <p:txBody>
          <a:bodyPr/>
          <a:lstStyle>
            <a:lvl1pPr>
              <a:defRPr sz="2400">
                <a:solidFill>
                  <a:schemeClr val="accent2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accent2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accent2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accent2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accent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375310" y="6356350"/>
            <a:ext cx="1215489" cy="365125"/>
          </a:xfrm>
        </p:spPr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2559E4D8-ACFE-4D66-BB20-629ADD729A82}" type="datetimeFigureOut">
              <a:rPr lang="ru-RU" smtClean="0"/>
              <a:pPr/>
              <a:t>09.02.2022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54184" y="6356350"/>
            <a:ext cx="1649592" cy="365125"/>
          </a:xfrm>
        </p:spPr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471310" y="6356350"/>
            <a:ext cx="1215489" cy="365125"/>
          </a:xfrm>
        </p:spPr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1BC23DCB-EFC4-4444-8DCA-8A5D3176FB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599334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2559E4D8-ACFE-4D66-BB20-629ADD729A82}" type="datetimeFigureOut">
              <a:rPr lang="ru-RU" smtClean="0"/>
              <a:pPr/>
              <a:t>09.02.2022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1BC23DCB-EFC4-4444-8DCA-8A5D3176FB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724577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fld id="{2559E4D8-ACFE-4D66-BB20-629ADD729A82}" type="datetimeFigureOut">
              <a:rPr lang="ru-RU" smtClean="0"/>
              <a:pPr/>
              <a:t>09.02.2022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fld id="{1BC23DCB-EFC4-4444-8DCA-8A5D3176FB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159515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chemeClr val="accent2">
                    <a:lumMod val="75000"/>
                  </a:schemeClr>
                </a:solidFill>
              </a:defRPr>
            </a:lvl1pPr>
            <a:lvl2pPr>
              <a:defRPr sz="2800">
                <a:solidFill>
                  <a:schemeClr val="accent2">
                    <a:lumMod val="75000"/>
                  </a:schemeClr>
                </a:solidFill>
              </a:defRPr>
            </a:lvl2pPr>
            <a:lvl3pPr>
              <a:defRPr sz="2400">
                <a:solidFill>
                  <a:schemeClr val="accent2">
                    <a:lumMod val="75000"/>
                  </a:schemeClr>
                </a:solidFill>
              </a:defRPr>
            </a:lvl3pPr>
            <a:lvl4pPr>
              <a:defRPr sz="2000">
                <a:solidFill>
                  <a:schemeClr val="accent2">
                    <a:lumMod val="75000"/>
                  </a:schemeClr>
                </a:solidFill>
              </a:defRPr>
            </a:lvl4pPr>
            <a:lvl5pPr>
              <a:defRPr sz="2000">
                <a:solidFill>
                  <a:schemeClr val="accent2">
                    <a:lumMod val="7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2559E4D8-ACFE-4D66-BB20-629ADD729A82}" type="datetimeFigureOut">
              <a:rPr lang="ru-RU" smtClean="0"/>
              <a:pPr/>
              <a:t>09.02.2022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1BC23DCB-EFC4-4444-8DCA-8A5D3176FB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54896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2559E4D8-ACFE-4D66-BB20-629ADD729A82}" type="datetimeFigureOut">
              <a:rPr lang="ru-RU" smtClean="0"/>
              <a:pPr/>
              <a:t>09.02.2022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1BC23DCB-EFC4-4444-8DCA-8A5D3176FB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586054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s://presentation-creation.ru/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7" y="123199"/>
            <a:ext cx="7308304" cy="13608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35696" y="1628800"/>
            <a:ext cx="7056784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2559E4D8-ACFE-4D66-BB20-629ADD729A82}" type="datetimeFigureOut">
              <a:rPr lang="ru-RU" smtClean="0"/>
              <a:pPr/>
              <a:t>09.02.2022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1BC23DCB-EFC4-4444-8DCA-8A5D3176FBB6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15"/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2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31840" y="3143248"/>
            <a:ext cx="6012160" cy="1954148"/>
          </a:xfrm>
        </p:spPr>
        <p:txBody>
          <a:bodyPr>
            <a:normAutofit fontScale="90000"/>
          </a:bodyPr>
          <a:lstStyle/>
          <a:p>
            <a:r>
              <a:rPr lang="ru-RU" dirty="0"/>
              <a:t>Зачем нужен психолог</a:t>
            </a:r>
            <a:r>
              <a:rPr lang="ru-RU" dirty="0" smtClean="0"/>
              <a:t>?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1800" dirty="0" smtClean="0"/>
              <a:t>ГБОУ «Центр «Дар»</a:t>
            </a:r>
            <a:br>
              <a:rPr lang="ru-RU" sz="1800" dirty="0" smtClean="0"/>
            </a:br>
            <a:r>
              <a:rPr lang="ru-RU" sz="1800" dirty="0" err="1" smtClean="0"/>
              <a:t>Коркодинова</a:t>
            </a:r>
            <a:r>
              <a:rPr lang="ru-RU" sz="1800" dirty="0" smtClean="0"/>
              <a:t> К. В.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7. </a:t>
            </a:r>
            <a:r>
              <a:rPr lang="ru-RU" b="1" dirty="0" smtClean="0"/>
              <a:t>Интеллектуализация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Этот защитный механизм предполагает преувеличенное использование интеллектуальных ресурсов для устранения эмоциональных переживаний и чувств. 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8. </a:t>
            </a:r>
            <a:r>
              <a:rPr lang="ru-RU" b="1" dirty="0" smtClean="0"/>
              <a:t>Компенсация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Это бессознательная попытка преодоления реальных или воображаемых недостатков. 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00232" y="1628800"/>
            <a:ext cx="6892248" cy="468052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9. </a:t>
            </a:r>
            <a:r>
              <a:rPr lang="ru-RU" b="1" dirty="0" smtClean="0"/>
              <a:t>Реактивные образования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Этот защитный механизм подменяет неприемлемые для осознания побуждения, желания и чувства (особенно агрессивные) путем развития и акцентирования противоположного по смыслу отношения или поведения.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10. </a:t>
            </a:r>
            <a:r>
              <a:rPr lang="ru-RU" b="1" dirty="0" smtClean="0"/>
              <a:t>Отрицание действительности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Это механизм отвержения мыслей, чувств, желаний, потребностей либо действительности, болезненных в случае их осознания.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11. </a:t>
            </a:r>
            <a:r>
              <a:rPr lang="ru-RU" b="1" dirty="0" smtClean="0"/>
              <a:t>Замещение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Это механизм направления эмоций от одного объекта к более приемлемой замене. Например, смещение агрессивных чувств от работодателя на членов семьи или другие объекты. 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Человек сам не всегда может, в силу действия этих механизмов, не только решить, но даже осознать настоящие причины большинства своих проблем и конфликтов.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Психолог не «лечит» и не «учит». Психолог является катализатором и проводником в ваш внутренний мир, где вы получите возможность исследовать собственные препятствия к росту и развитию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Чтобы более объективно воспринимать себя и свое поведение, нам необходима искренняя обратная связь от других людей. Потому что её недостаток укрепляет иллюзии и предубеждения.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7" y="123199"/>
            <a:ext cx="7308304" cy="662595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Чего психолог НЕ делает: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14480" y="1000108"/>
            <a:ext cx="7286676" cy="5643602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• Не оценивает вас и почти не дает конкретных советов,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• Не берет ответственность за вашу жизнь и не говорит, как вам жить,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• Не дает универсальных рецептов, мгновенно решающих проблемы и устраняющих дискомфорт,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• Не исправляет ваших близких и мир вокруг вас.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085975" y="1628775"/>
            <a:ext cx="7058025" cy="4679950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К психологу обращаются люди желающие повысить качество своей жизни, решить какие-либо проблемы или конфликты. А также чтобы, лучше понимать и осознавать себя, и свои взаимоотношения.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«Слабых» или «сильных» людей не существует. Существуют лишь состояния «силы» или «слабости»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Механизмы психологической защиты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1. </a:t>
            </a:r>
            <a:r>
              <a:rPr lang="ru-RU" b="1" dirty="0" smtClean="0"/>
              <a:t>Вытеснение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Это процесс непроизвольного устранения в бессознательное неприемлемых мыслей, побуждений или чувств.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2. </a:t>
            </a:r>
            <a:r>
              <a:rPr lang="ru-RU" b="1" dirty="0" smtClean="0"/>
              <a:t>Подавление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Сущность механизма – исключение из сознания смысла травмирующего события и связанных с ним эмоций.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3. </a:t>
            </a:r>
            <a:r>
              <a:rPr lang="ru-RU" b="1" dirty="0" smtClean="0"/>
              <a:t>Регрессия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Возвращение в проблемной ситуации к ранним или более незрелым (детским) формам удовлетворения потребностей и поведения.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4. </a:t>
            </a:r>
            <a:r>
              <a:rPr lang="ru-RU" b="1" dirty="0" smtClean="0"/>
              <a:t>Проекция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Это механизм отнесения ко второму лицу или объекту мыслей, чувств, мотивов и желаний, которые на сознательном уровне индивид у себя отвергает. 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5. </a:t>
            </a:r>
            <a:r>
              <a:rPr lang="ru-RU" b="1" dirty="0" smtClean="0"/>
              <a:t>Интроекция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Это символическая </a:t>
            </a:r>
            <a:r>
              <a:rPr lang="ru-RU" dirty="0" err="1" smtClean="0"/>
              <a:t>интернализация</a:t>
            </a:r>
            <a:r>
              <a:rPr lang="ru-RU" dirty="0" smtClean="0"/>
              <a:t> (включение в себя) человека или объекта. Действие механизма противоположно проекции.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6. </a:t>
            </a:r>
            <a:r>
              <a:rPr lang="ru-RU" b="1" dirty="0" smtClean="0"/>
              <a:t>Рационализация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Это защитный механизм, нахождение правдоподобных обстоятельств, </a:t>
            </a:r>
            <a:r>
              <a:rPr lang="ru-RU" b="1" dirty="0" smtClean="0"/>
              <a:t>оправдывающих </a:t>
            </a:r>
            <a:r>
              <a:rPr lang="ru-RU" dirty="0" smtClean="0"/>
              <a:t>мысли, чувства, побуждения, поведение, которые по сути неприемлемы.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оты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соты</Template>
  <TotalTime>164</TotalTime>
  <Words>194</Words>
  <Application>Microsoft Office PowerPoint</Application>
  <PresentationFormat>Экран (4:3)</PresentationFormat>
  <Paragraphs>20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соты</vt:lpstr>
      <vt:lpstr>Зачем нужен психолог?  ГБОУ «Центр «Дар» Коркодинова К. В. </vt:lpstr>
      <vt:lpstr>Слайд 2</vt:lpstr>
      <vt:lpstr>Слайд 3</vt:lpstr>
      <vt:lpstr>Механизмы психологической защиты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Чего психолог НЕ делает: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Зачем нужен психолог?</dc:title>
  <dc:creator>ПК2</dc:creator>
  <cp:lastModifiedBy>ПК2</cp:lastModifiedBy>
  <cp:revision>8</cp:revision>
  <dcterms:created xsi:type="dcterms:W3CDTF">2022-02-01T04:29:46Z</dcterms:created>
  <dcterms:modified xsi:type="dcterms:W3CDTF">2022-02-09T04:56:21Z</dcterms:modified>
</cp:coreProperties>
</file>