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  <p:sldMasterId id="2147483799" r:id="rId2"/>
    <p:sldMasterId id="2147483811" r:id="rId3"/>
    <p:sldMasterId id="2147483823" r:id="rId4"/>
    <p:sldMasterId id="2147483835" r:id="rId5"/>
    <p:sldMasterId id="2147483847" r:id="rId6"/>
    <p:sldMasterId id="2147483859" r:id="rId7"/>
    <p:sldMasterId id="2147483871" r:id="rId8"/>
    <p:sldMasterId id="2147483883" r:id="rId9"/>
    <p:sldMasterId id="2147483895" r:id="rId10"/>
    <p:sldMasterId id="2147483907" r:id="rId11"/>
    <p:sldMasterId id="2147483919" r:id="rId12"/>
    <p:sldMasterId id="2147483931" r:id="rId13"/>
    <p:sldMasterId id="2147483980" r:id="rId14"/>
  </p:sldMasterIdLst>
  <p:sldIdLst>
    <p:sldId id="256" r:id="rId15"/>
    <p:sldId id="257" r:id="rId16"/>
    <p:sldId id="282" r:id="rId17"/>
    <p:sldId id="283" r:id="rId18"/>
    <p:sldId id="284" r:id="rId19"/>
    <p:sldId id="285" r:id="rId20"/>
    <p:sldId id="258" r:id="rId21"/>
    <p:sldId id="259" r:id="rId22"/>
    <p:sldId id="260" r:id="rId23"/>
    <p:sldId id="261" r:id="rId24"/>
    <p:sldId id="262" r:id="rId25"/>
    <p:sldId id="263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2741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52360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54966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1060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019010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8347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357842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23515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12917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33669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62493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9869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54054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648729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28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7789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400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1749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523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694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4304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7431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2574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20321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8041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286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54966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1060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019010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8347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3578422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235159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12917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3366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61301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62493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986998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64872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5490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7568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7596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2014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87735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7218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9966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66979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71408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6122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0634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1014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08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74240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8596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9067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4421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717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47040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70361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575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75092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06725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7076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2396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0132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5942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590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2883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091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1685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4110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28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7789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400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1749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523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694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4304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6807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7431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2574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8041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286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5496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106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019010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834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35784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2351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83009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1291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3366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6249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986998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64872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28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7789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400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1749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523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2669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694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4304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7431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2574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8041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286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54966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1060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019010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83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125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357842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235159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12917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33669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62493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98699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64872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28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7789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400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935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1749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523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694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4304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7431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2574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8041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286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54966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10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2264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019010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8347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357842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235159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12917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33669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62493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986998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64872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28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04852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7789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400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1749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523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694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4304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7431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2574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8041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286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922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19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2"/>
            <a:ext cx="9144000" cy="68520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4"/>
            <a:ext cx="9143999" cy="68401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769"/>
          <a:stretch/>
        </p:blipFill>
        <p:spPr>
          <a:xfrm>
            <a:off x="0" y="0"/>
            <a:ext cx="9138894" cy="4402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96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D8C9C-8233-4904-BBA7-00EEED0FEEF3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FE9"/>
              </a:clrFrom>
              <a:clrTo>
                <a:srgbClr val="EFEFE9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4427"/>
          <a:stretch/>
        </p:blipFill>
        <p:spPr>
          <a:xfrm>
            <a:off x="0" y="4041868"/>
            <a:ext cx="9144000" cy="281613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57200" y="1143000"/>
            <a:ext cx="82296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049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1"/>
            <a:ext cx="9144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17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08.11.2021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21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8946-8B3C-44F5-82AA-4A341AECC45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CA321-BB73-4CFB-9E88-D7A46EA21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876"/>
            <a:ext cx="7772400" cy="18669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СКРЫТОЕ АГРЕССИВНОЕ ПОВЕДЕНИЕ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572140"/>
            <a:ext cx="6858000" cy="11144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ГБОУ «Центр «Дар»</a:t>
            </a:r>
          </a:p>
          <a:p>
            <a:r>
              <a:rPr lang="ru-RU" dirty="0" smtClean="0"/>
              <a:t>Глинских  К. В. </a:t>
            </a:r>
          </a:p>
          <a:p>
            <a:r>
              <a:rPr lang="ru-RU" dirty="0" smtClean="0"/>
              <a:t>педагог-психолог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928670"/>
            <a:ext cx="8503920" cy="5524666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излагает свои идеи в интернете Чаще всего встречается в соц.сетях: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т.д.). Может быть зарегистрирован под псевдонимом, отражающим его интересы (информация о страничке может быть получена от знакомых подростка), Состоит в тематических группах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высказывается одобрительно на темы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маньяков, серийных убийц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Чикатило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Д. Виноградов,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Брейвик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нацизма, мизантропии,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человеконенавистничества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о бессмысленности жизни и планируемом суициде (в дополнение к предыдущим пунктам).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534400" cy="75895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вы столкнулись с потенциальным агрессором в образовательном учреждении: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4347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Расспросите знакомых  учащегося (одноклассников,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одногруппников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родителей):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 нём, его обычном состоянии.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изменениях в поведении.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 связано с приготовлениями к нападению: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носит ли с собой холодное оружие.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увлекается ли стрельбой  или ножевым боем.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имеет ли оружие в свободном доступе (в т.ч.  родственников)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намекал ли на приготовления или даже завуалированная угроза: «скоро будет сюрприз»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534400" cy="75895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нет информации о приготовлениях учащегося к нападению: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500065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Сообщить руководству учреждения образования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Руководитель передаёт информацию инспектору ПДН  УМВД России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Расследование включает получение информации об угрозе, в том числе опрос других учащихся, родителей, преподавателей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Если есть информация о приготовлениях учащегося к нападению на обучающихся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Немедленно сообщите руководству учреждения, и вместе с ним позвоните в полицию.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57232"/>
            <a:ext cx="7886700" cy="83345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Основные факты </a:t>
            </a:r>
            <a:r>
              <a:rPr lang="ru-RU" b="1" dirty="0" smtClean="0">
                <a:solidFill>
                  <a:srgbClr val="002060"/>
                </a:solidFill>
              </a:rPr>
              <a:t>по данным </a:t>
            </a:r>
            <a:r>
              <a:rPr lang="ru-RU" b="1" dirty="0" smtClean="0">
                <a:solidFill>
                  <a:srgbClr val="002060"/>
                </a:solidFill>
              </a:rPr>
              <a:t>ВОЗ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85926"/>
            <a:ext cx="8786874" cy="49292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Ежегодно около 800 ООО человек в мире кончают жизнь самоубийством, а значительно большее число людей совершают попытки самоубийства.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Самоубийства являются второй ведущей причиной смерти среди молодых людей 15-29 лет.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Число смертей в результате суицида превышает число погибших на войне и в результате насильственной смерти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образовательные организации являются важнейшими площадками превенции суицидального поведения среди молодежи.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Какие особенности в поведении учащихся могут  насторожить педагога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715436" cy="500066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устойчивое, в течение 2-х недель снижение настроения: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резкое снижение успеваемости, проявление безразличия к учебе и успеваемости: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внезапные немотивированные постоянные пропуски занятий;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любые резкие изменения в поведении (например, стал неряшливым; не хочет разговаривать с товарищами по учебе: стал вялым, апатичным и замкнутым или наоборот импульсивным и эмоциональным: потеря интереса к тому, чем ранее любил заниматься: стремится к тому, чтобы оставили в покое и т.д.).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34400" cy="9532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Какие особенности в поведении учащихся могут  насторожить педагога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1527048"/>
            <a:ext cx="8627966" cy="511666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прямые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(«Я подумываю о самоубийстве»,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«Было бы лучше умереть». 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«Я не хочу больше жить» и др.)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косвенные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(«Вам  не придется больше обо мне беспокоиться»,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«Мне все надоело», или «Все пожалеют, когда я уйду» и др.)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заявления о желании умереть, убить себя, нежелание продолжать жить (на это необходимо обращать внимание, даже если эти заявления, на взгляд педагога, носят демонстративный или шуточный характер);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поглощенность темой смерти (рассказы или разговоры на тему смерти, символика смерти в тетрадях и т.п.).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немотивированное агрессивное поведение или реакции (вербальные	или	невербальные).	Повышенная раздражительность гневливость (зачастую из-за мелочей), враждебность или сильная тревога.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28736"/>
            <a:ext cx="7886700" cy="4748227"/>
          </a:xfrm>
        </p:spPr>
        <p:txBody>
          <a:bodyPr>
            <a:normAutofit/>
          </a:bodyPr>
          <a:lstStyle/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самоповреждающее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поведение (например, порезы на руках, внезапный интерес к большом) количеству татуировок, многократно сделанный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пирсинг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рискованное поведение (фотографирование себя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в опасном месте;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пробегание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перед проезжающими автомобилями; лазание и различные трюки на крышах домов и т.п.)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различных группах и форумах, посвященных теме смерти и рискованному поведению.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534400" cy="7589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Ситуации и жизни учащегося, требующие повышенного внимания со стороны педагога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1643050"/>
            <a:ext cx="8503920" cy="50006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несчастная любовь или разрыв романтических отношений;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смерть значимых родственников или друзей;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отвержение (травля) или социальная изоляция в отношениях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одноклассниками;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тяжелое заболевание самого ученика, значимых родственников или друзей (например, онкология, СПИД, туберкулёз, гепатит и т.п.);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случаи суицида (попытки) в ближайшем окружении, а также со стороны значимых родственников или друзей;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личная неудача учащегося на фойе высокой значимости и ценности социального успеха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534400" cy="7589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Что делать если Вы заметили у учащегося признаки суицидального поведения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39"/>
            <a:ext cx="8715436" cy="4643471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заметили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хоть один из признаков или получили информацию от третьих лиц, не спешите делать выводы о суицидальном поведении;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понаблюдайте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 за учеником, ненавязчиво «между делом» интересуйтесь как у него дела, что с ним происходит;</a:t>
            </a:r>
          </a:p>
          <a:p>
            <a:pPr lvl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узнайте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преподавателей, наблюдаются ли у данного ученика, студента данные признаки, но не сообщайте о том, зачем вы это спрашиваете;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поговорите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учащимся, обсудив, то, что вас как педагога беспокоит.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1"/>
            <a:ext cx="7886700" cy="9286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Что делать если Вы точно знаете, что у учащегося суицидальное поведение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572560" cy="4857783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оперативно сообщите руководителю образовательного учреждения, с целью принятия управленческих решений по дальнейшей индивидуальной работе с учащимся;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согласованию с руководителем оперативное оповещение (под роспись) родителей учащегося о возможном риске суицидального поведения;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совместно с руководством учреждения образования. психологом, старостой/куратором группы и родителями плана индивидуального сопровождения учащегося в процессе обучения.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356"/>
            <a:ext cx="8534400" cy="75895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Различия между агрессией и агрессивностью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038" indent="358775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Агрессивность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черта характера </a:t>
            </a:r>
          </a:p>
          <a:p>
            <a:pPr marL="173038" indent="35877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 indent="358775"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Агрессия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эмоциональное состояние, которое поддается корректировке при правильно выбранном способе.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1480"/>
            <a:ext cx="8534400" cy="9286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Основные принципы разговора с </a:t>
            </a:r>
            <a:r>
              <a:rPr lang="ru-RU" b="1" dirty="0" smtClean="0">
                <a:solidFill>
                  <a:srgbClr val="002060"/>
                </a:solidFill>
              </a:rPr>
              <a:t>учащимся</a:t>
            </a:r>
            <a:endParaRPr lang="ru-RU" sz="31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27048"/>
            <a:ext cx="8715436" cy="511666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используйте спокойный, доброжелательный тон: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избегайте оценивания, осуждения и нравоучений. Дайте понять, что вы беспокоитесь о его безопасности, а не пытаетесь научить его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жить (например, «Я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очень ценю вашу откровенность, ведь дня того, чтобы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поделиться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своими чувствами. сейчас от вас требуется много мужества»).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Лучший способ вмешаться в кризис, это заботливо задать прямой вопрос: «Ты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думаешь о самоубийстве?»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 не приведет к подобной мысли, если у человека ее не было: наоборот, когда он думает о самоубийстве и, наконец, находит кого-то, кому небезразличны его переживания и кто согласен обсудить эту запретную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ему, то он часто чувствует облегчение и ему дается возможность понять свои чувства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предоставьте возможность учащемуся высказаться поделится своими переживаниями и ощущениями по поводу мыслей о самоубийстве. Следует спокойно и доходчиво спросить о тревожащей ситуации (например.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«С каких пор вы считаете свою жизнь столь безнадежной?». «Как вы думаете, почему у вас появились эти чувства ?». «Есть ли у вас конкретные соображения о том, каким образом покончить с собой?», «Если вы раньше размышляли о самоубийстве, что вас останавливало?»);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85860"/>
            <a:ext cx="7886700" cy="489110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обсудите с учащимся альтернативный суицидальному поведению вариант действий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 кому обратиться за помощью (например, 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 бы вы могли изменить ситуацию?» «Какому вмешательству извне вы могли бы противостоять?» «К кому вы могли бы обратиться за помощью?).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Рассказать ученику, к кому он может обратиться за профессиональной помощью, при этом, объяснив, что когда ему необходимо поговорить о своих переживаниях, он может обращаться и к педагогу.	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501122" cy="90489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Причины агрессивного поведения </a:t>
            </a:r>
            <a:r>
              <a:rPr lang="ru-RU" b="1" dirty="0" smtClean="0">
                <a:solidFill>
                  <a:srgbClr val="002060"/>
                </a:solidFill>
              </a:rPr>
              <a:t>детей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25624"/>
            <a:ext cx="8358246" cy="4675209"/>
          </a:xfrm>
        </p:spPr>
        <p:txBody>
          <a:bodyPr>
            <a:normAutofit/>
          </a:bodyPr>
          <a:lstStyle/>
          <a:p>
            <a:pPr marL="0" indent="450850" fontAlgn="base">
              <a:buFont typeface="Wingdings" pitchFamily="2" charset="2"/>
              <a:buChar char="§"/>
            </a:pPr>
            <a:r>
              <a:rPr lang="ru-RU" dirty="0" smtClean="0"/>
              <a:t>возрастной </a:t>
            </a:r>
            <a:r>
              <a:rPr lang="ru-RU" dirty="0" smtClean="0"/>
              <a:t>кризис</a:t>
            </a:r>
          </a:p>
          <a:p>
            <a:pPr marL="0" indent="450850" fontAlgn="base">
              <a:buFont typeface="Wingdings" pitchFamily="2" charset="2"/>
              <a:buChar char="§"/>
            </a:pPr>
            <a:r>
              <a:rPr lang="ru-RU" dirty="0" smtClean="0"/>
              <a:t>неблагоприятная </a:t>
            </a:r>
            <a:r>
              <a:rPr lang="ru-RU" dirty="0" smtClean="0"/>
              <a:t>обстановка в семье, детском саду, </a:t>
            </a:r>
            <a:r>
              <a:rPr lang="ru-RU" dirty="0" smtClean="0"/>
              <a:t>школе,</a:t>
            </a:r>
            <a:endParaRPr lang="ru-RU" dirty="0" smtClean="0"/>
          </a:p>
          <a:p>
            <a:pPr marL="0" indent="450850" fontAlgn="base">
              <a:buFont typeface="Wingdings" pitchFamily="2" charset="2"/>
              <a:buChar char="§"/>
            </a:pPr>
            <a:r>
              <a:rPr lang="ru-RU" dirty="0" smtClean="0"/>
              <a:t>комплекс </a:t>
            </a:r>
            <a:r>
              <a:rPr lang="ru-RU" dirty="0" smtClean="0"/>
              <a:t>неполноценности</a:t>
            </a:r>
          </a:p>
          <a:p>
            <a:pPr marL="0" indent="450850" fontAlgn="base">
              <a:buFont typeface="Wingdings" pitchFamily="2" charset="2"/>
              <a:buChar char="§"/>
            </a:pPr>
            <a:r>
              <a:rPr lang="ru-RU" dirty="0" smtClean="0"/>
              <a:t>наследственность</a:t>
            </a:r>
            <a:endParaRPr lang="ru-RU" dirty="0" smtClean="0"/>
          </a:p>
          <a:p>
            <a:pPr marL="0" indent="450850" fontAlgn="base">
              <a:buFont typeface="Wingdings" pitchFamily="2" charset="2"/>
              <a:buChar char="§"/>
            </a:pPr>
            <a:r>
              <a:rPr lang="ru-RU" dirty="0" smtClean="0"/>
              <a:t>гормональные </a:t>
            </a:r>
            <a:r>
              <a:rPr lang="ru-RU" dirty="0" smtClean="0"/>
              <a:t>нарушения</a:t>
            </a:r>
          </a:p>
          <a:p>
            <a:pPr marL="0" indent="450850" fontAlgn="base">
              <a:buFont typeface="Wingdings" pitchFamily="2" charset="2"/>
              <a:buChar char="§"/>
            </a:pPr>
            <a:r>
              <a:rPr lang="ru-RU" dirty="0" smtClean="0"/>
              <a:t>заболевания </a:t>
            </a:r>
            <a:r>
              <a:rPr lang="ru-RU" dirty="0" smtClean="0"/>
              <a:t>организма</a:t>
            </a:r>
          </a:p>
          <a:p>
            <a:pPr marL="0" indent="450850" fontAlgn="base">
              <a:buFont typeface="Wingdings" pitchFamily="2" charset="2"/>
              <a:buChar char="§"/>
            </a:pPr>
            <a:r>
              <a:rPr lang="ru-RU" dirty="0" smtClean="0"/>
              <a:t>злоупотребление </a:t>
            </a:r>
            <a:r>
              <a:rPr lang="ru-RU" dirty="0" smtClean="0"/>
              <a:t>алкоголем, наркотиками</a:t>
            </a:r>
            <a:r>
              <a:rPr lang="ru-RU" dirty="0" smtClean="0"/>
              <a:t>, и иными веществами.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85794"/>
            <a:ext cx="7886700" cy="90489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Причины агрессии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4"/>
            <a:ext cx="8158192" cy="4746647"/>
          </a:xfrm>
        </p:spPr>
        <p:txBody>
          <a:bodyPr>
            <a:normAutofit/>
          </a:bodyPr>
          <a:lstStyle/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конституционная </a:t>
            </a:r>
            <a:r>
              <a:rPr lang="ru-RU" dirty="0" smtClean="0"/>
              <a:t>предрасположенность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формирование </a:t>
            </a:r>
            <a:r>
              <a:rPr lang="ru-RU" dirty="0" smtClean="0"/>
              <a:t>агрессивного поведения под негативным действием печатных (газеты, журналы) и электронных (интернет) источников информации. 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семья</a:t>
            </a:r>
            <a:r>
              <a:rPr lang="ru-RU" dirty="0" smtClean="0"/>
              <a:t>, где растёт ребёнок. 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ранее </a:t>
            </a:r>
            <a:r>
              <a:rPr lang="ru-RU" dirty="0" smtClean="0"/>
              <a:t>начало употребления алкогольных напитков или наркотических средств. 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состояние </a:t>
            </a:r>
            <a:r>
              <a:rPr lang="ru-RU" dirty="0" smtClean="0"/>
              <a:t>окружающей среды, общества в целом в момент формирования его личности.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534400" cy="7589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Типы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причин возникновения агрессии у подростков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b="1" dirty="0" smtClean="0"/>
              <a:t>Семейные причины агрессии</a:t>
            </a:r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r>
              <a:rPr lang="ru-RU" b="1" dirty="0" smtClean="0"/>
              <a:t>Личностные причины</a:t>
            </a:r>
          </a:p>
          <a:p>
            <a:pPr fontAlgn="base">
              <a:buNone/>
            </a:pPr>
            <a:r>
              <a:rPr lang="ru-RU" dirty="0" smtClean="0"/>
              <a:t>Эти причины могут возникать как сами по себе, так и </a:t>
            </a:r>
            <a:r>
              <a:rPr lang="ru-RU" dirty="0" smtClean="0"/>
              <a:t>как следствие </a:t>
            </a:r>
            <a:r>
              <a:rPr lang="ru-RU" dirty="0" smtClean="0"/>
              <a:t>семейных обстоятельств и влияния </a:t>
            </a:r>
            <a:r>
              <a:rPr lang="ru-RU" dirty="0" smtClean="0"/>
              <a:t>окружения.</a:t>
            </a:r>
            <a:endParaRPr lang="ru-RU" dirty="0" smtClean="0"/>
          </a:p>
          <a:p>
            <a:pPr fontAlgn="base">
              <a:buNone/>
            </a:pPr>
            <a:r>
              <a:rPr lang="ru-RU" b="1" dirty="0" smtClean="0"/>
              <a:t>Ситуативные причины</a:t>
            </a:r>
          </a:p>
          <a:p>
            <a:pPr fontAlgn="base">
              <a:buNone/>
            </a:pPr>
            <a:r>
              <a:rPr lang="ru-RU" dirty="0" smtClean="0"/>
              <a:t>Чаще всего связаны с конкретными ситуациями, имеющими место быть в </a:t>
            </a:r>
            <a:r>
              <a:rPr lang="ru-RU" dirty="0" smtClean="0"/>
              <a:t>жизни подростка </a:t>
            </a:r>
            <a:r>
              <a:rPr lang="ru-RU" dirty="0" smtClean="0"/>
              <a:t>в конкретный период </a:t>
            </a:r>
            <a:r>
              <a:rPr lang="ru-RU" dirty="0" smtClean="0"/>
              <a:t>времени.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Формы проявления агрессии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86808" cy="5214974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Физическая агрессия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использует физическую силу против других людей.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Вербальная агрессия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выражает свои негативные чувства при помощи слов, угроз, крика и т.п.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Раздражительность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грубит по малейшему поводу, становится резким и вспыльчивым.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Подозрительность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негативно настроен по отношению к окружающим, не доверяет им, считая, что «все против него».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Косвенная агрессия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пытается выражать свою агрессию, направленную на кого-то конкретного, посредством других людей (злые шутки, сплетни, травля).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Обида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обидеться по малейшему поводу, причем обида может быть направлена на конкретного человека (сверстника или взрослого) или «на весь мир».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Пассивно-агрессивное поведение (скрытая агрессия):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делает то, что просят, или делает слишком медленно, забывает о просьбах и поручениях, оттягивает время.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7886700" cy="1325563"/>
          </a:xfrm>
        </p:spPr>
        <p:txBody>
          <a:bodyPr>
            <a:normAutofit/>
          </a:bodyPr>
          <a:lstStyle/>
          <a:p>
            <a:r>
              <a:rPr lang="ru-RU" b="1" dirty="0" smtClean="0"/>
              <a:t>Скрытое агрессивное </a:t>
            </a:r>
            <a:r>
              <a:rPr lang="ru-RU" b="1" dirty="0" smtClean="0"/>
              <a:t>поведение</a:t>
            </a:r>
            <a:br>
              <a:rPr lang="ru-RU" b="1" dirty="0" smtClean="0"/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Памятка для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496"/>
            <a:ext cx="8501122" cy="3851272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Свидетельствует о трудностях личностного/социального характера у агрессора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Встречается в подростковом и юношеском возрасте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Значимый фактор риска экстремистского повеления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Требует немедленного выявления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534400" cy="10561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Как проявляется поведение учащегося, выражающею скрытую агрессию и образовательном учреждении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3115"/>
            <a:ext cx="8572560" cy="450059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большинством учащихся практически не разговаривает. Готов общаться только на темы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колумбайна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оружия, маньяков. Может ассоциировать себя с единственной маленькой группой, которая, кажется, исключает всех остальных.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вербальная агрессия, включающая дегуманизацию (восприятие других людей как нелюдей):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шутки на темы нацизма, мизантропии, человеконенавистничества. Могут сглаживаться комментариями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«Я просто пошутил» или «Я на самом деле не имел это в виду».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высоком уровне угрозы такие темы всплывают независимо от предмета обсуждения (в разговоре, шутке или при выполнении задания).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85860"/>
            <a:ext cx="8518720" cy="4807436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физическое насилие, направленное на других учащихся (удары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обещания потенциального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колумбайнера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стиле «в среду будет праздник» и среде сверстников требуют немедленного реагирования.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одежда: нейтральна, но возможны элементы в стиле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милитари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армейские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подтяжки. 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черный плащ, футболки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агрессивными надписями  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«Ненависть»,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т. д.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Паз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7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4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Цветы 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5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6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6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6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Пазлы</Template>
  <TotalTime>190</TotalTime>
  <Words>1621</Words>
  <Application>Microsoft Office PowerPoint</Application>
  <PresentationFormat>Экран (4:3)</PresentationFormat>
  <Paragraphs>110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Пазлы</vt:lpstr>
      <vt:lpstr>Custom Design</vt:lpstr>
      <vt:lpstr>352</vt:lpstr>
      <vt:lpstr>Специальное оформление</vt:lpstr>
      <vt:lpstr>363</vt:lpstr>
      <vt:lpstr>1_Специальное оформление</vt:lpstr>
      <vt:lpstr>366</vt:lpstr>
      <vt:lpstr>2_Специальное оформление</vt:lpstr>
      <vt:lpstr>368</vt:lpstr>
      <vt:lpstr>3_Специальное оформление</vt:lpstr>
      <vt:lpstr>370</vt:lpstr>
      <vt:lpstr>4_Специальное оформление</vt:lpstr>
      <vt:lpstr>447</vt:lpstr>
      <vt:lpstr>Цветы 3</vt:lpstr>
      <vt:lpstr>СКРЫТОЕ АГРЕССИВНОЕ ПОВЕДЕНИЕ</vt:lpstr>
      <vt:lpstr>Различия между агрессией и агрессивностью</vt:lpstr>
      <vt:lpstr>Причины агрессивного поведения детей</vt:lpstr>
      <vt:lpstr>Причины агрессии</vt:lpstr>
      <vt:lpstr>Типы причин возникновения агрессии у подростков</vt:lpstr>
      <vt:lpstr>Формы проявления агрессии</vt:lpstr>
      <vt:lpstr>Скрытое агрессивное поведение Памятка для педагога</vt:lpstr>
      <vt:lpstr>Как проявляется поведение учащегося, выражающею скрытую агрессию и образовательном учреждении</vt:lpstr>
      <vt:lpstr>Слайд 9</vt:lpstr>
      <vt:lpstr>Слайд 10</vt:lpstr>
      <vt:lpstr>Если вы столкнулись с потенциальным агрессором в образовательном учреждении:</vt:lpstr>
      <vt:lpstr>Если нет информации о приготовлениях учащегося к нападению:</vt:lpstr>
      <vt:lpstr>Основные факты по данным ВОЗ</vt:lpstr>
      <vt:lpstr>Какие особенности в поведении учащихся могут  насторожить педагога</vt:lpstr>
      <vt:lpstr>Какие особенности в поведении учащихся могут  насторожить педагога</vt:lpstr>
      <vt:lpstr>Слайд 16</vt:lpstr>
      <vt:lpstr>Ситуации и жизни учащегося, требующие повышенного внимания со стороны педагога</vt:lpstr>
      <vt:lpstr>Что делать если Вы заметили у учащегося признаки суицидального поведения</vt:lpstr>
      <vt:lpstr>Что делать если Вы точно знаете, что у учащегося суицидальное поведение</vt:lpstr>
      <vt:lpstr>Основные принципы разговора с учащимся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СКРЫТОЕ АГРЕССИВНОЕ ПОВЕДЕНИЕ</dc:title>
  <dc:creator>Мария</dc:creator>
  <cp:lastModifiedBy>ПК2</cp:lastModifiedBy>
  <cp:revision>9</cp:revision>
  <dcterms:created xsi:type="dcterms:W3CDTF">2019-04-09T01:18:20Z</dcterms:created>
  <dcterms:modified xsi:type="dcterms:W3CDTF">2021-11-08T07:53:21Z</dcterms:modified>
</cp:coreProperties>
</file>