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5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2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92" d="100"/>
          <a:sy n="92" d="100"/>
        </p:scale>
        <p:origin x="-245" y="21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E7181-7E50-4DED-AEDA-7AB10C25557A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13E33-6458-4453-ABBD-597F19DD7A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598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E7181-7E50-4DED-AEDA-7AB10C25557A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13E33-6458-4453-ABBD-597F19DD7A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866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E7181-7E50-4DED-AEDA-7AB10C25557A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13E33-6458-4453-ABBD-597F19DD7A16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5603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E7181-7E50-4DED-AEDA-7AB10C25557A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13E33-6458-4453-ABBD-597F19DD7A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3517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E7181-7E50-4DED-AEDA-7AB10C25557A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13E33-6458-4453-ABBD-597F19DD7A1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436372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E7181-7E50-4DED-AEDA-7AB10C25557A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13E33-6458-4453-ABBD-597F19DD7A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3922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E7181-7E50-4DED-AEDA-7AB10C25557A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13E33-6458-4453-ABBD-597F19DD7A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980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E7181-7E50-4DED-AEDA-7AB10C25557A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13E33-6458-4453-ABBD-597F19DD7A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22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E7181-7E50-4DED-AEDA-7AB10C25557A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13E33-6458-4453-ABBD-597F19DD7A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67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E7181-7E50-4DED-AEDA-7AB10C25557A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13E33-6458-4453-ABBD-597F19DD7A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546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E7181-7E50-4DED-AEDA-7AB10C25557A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13E33-6458-4453-ABBD-597F19DD7A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346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E7181-7E50-4DED-AEDA-7AB10C25557A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13E33-6458-4453-ABBD-597F19DD7A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403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E7181-7E50-4DED-AEDA-7AB10C25557A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13E33-6458-4453-ABBD-597F19DD7A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130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E7181-7E50-4DED-AEDA-7AB10C25557A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13E33-6458-4453-ABBD-597F19DD7A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215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E7181-7E50-4DED-AEDA-7AB10C25557A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13E33-6458-4453-ABBD-597F19DD7A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511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E7181-7E50-4DED-AEDA-7AB10C25557A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13E33-6458-4453-ABBD-597F19DD7A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824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E7181-7E50-4DED-AEDA-7AB10C25557A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F313E33-6458-4453-ABBD-597F19DD7A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655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ДВИГАТЕЛЬНАЯ АКТИВНОСТЬ ДЕТЕЙ РАННЕГО ВОЗРАСТА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17" y="199841"/>
            <a:ext cx="3061644" cy="28375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57030" y="5406887"/>
            <a:ext cx="4891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–составитель: педагог дополнительного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ГБОУ «Центр «Дар»,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Лешина Марина Львовна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33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69775" y="1395538"/>
            <a:ext cx="6822220" cy="1409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Двигательная активность – это деятельность, основным компонентом которой является движение и которая направлена на физическое и двигательное развитие ребёнка (В. Н. </a:t>
            </a:r>
            <a:r>
              <a:rPr lang="ru-RU" sz="2000" b="1" dirty="0" err="1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Шебеко</a:t>
            </a:r>
            <a:r>
              <a:rPr lang="en-US" sz="20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sz="20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0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061" y="3633746"/>
            <a:ext cx="7307250" cy="2154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845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5492" y="1280161"/>
            <a:ext cx="7116418" cy="5585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двигательной активности у детей раннего возраста важно развитие крупной и мелкой моторики.</a:t>
            </a:r>
            <a:r>
              <a:rPr lang="ru-RU" sz="16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 моторикой понимают последовательность движений, которые в своей совокупности нужны для выполнения какой-либо определённой задачи.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600" b="1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Навыки крупной моторики включают в себя выполнение таких действий, как переворачивание, наклоны, ходьба, ползание, бег, прыжки, и т.д. Развитие крупной моторики в целом движется сверху вниз. Первое, что обычно ребёнок учится контролировать - это движения глаз. Крупная моторика является основой, на которую впоследствии накладываются более сложные и тонкие движения мелкой моторики.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600" b="1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Мелкая моторика — способность удерживать предмет в руках с целью обследования, передавать предметы из рук в руки, выполнять действия, требующие скоординированной работы глаз и рук.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600" b="1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Навыки мелкой моторики используются для выполнения таких точных действий, как взять предмет большим и указательным пальцами , письмо, рисование, вырезание, застёгивание пуговиц, вязание, игра на музыкальных инструментах и так далее. Освоение навыков мелкой моторики требует развития более мелких мышц, чем для крупной моторики.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18" y="55660"/>
            <a:ext cx="2377440" cy="262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95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69204" y="886239"/>
            <a:ext cx="6530424" cy="520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Особенности </a:t>
            </a: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развития моторики детей </a:t>
            </a:r>
            <a:r>
              <a:rPr lang="ru-RU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раннего возраста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Движения у малышей несовершенные</a:t>
            </a: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неточные, сознательное управление движениями еще </a:t>
            </a:r>
            <a:r>
              <a:rPr lang="ru-RU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ограничено. Маловыраженные изгибы позвоночника, </a:t>
            </a: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своды стопы, недостаточное развитие вестибулярного аппарата, высоко расположен центр тяжести, слабость мышц ног, частые падения ребенка. У детей замедленная двигательная реакция, недостаточно развиты </a:t>
            </a:r>
            <a:r>
              <a:rPr lang="ru-RU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мышцы-разгибатели</a:t>
            </a: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Малыши </a:t>
            </a: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быстро утомляются. Кора головного мозга ребёнка, несмотря на большие темпы развития, еще недостаточно </a:t>
            </a:r>
            <a:r>
              <a:rPr lang="ru-RU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сформирована. Движения </a:t>
            </a: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дети выполняют схематично, </a:t>
            </a:r>
            <a:r>
              <a:rPr lang="ru-RU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 согласованно</a:t>
            </a: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часто замедленно. На третьем и четвертом году жизни заметно расширяется двигательный опыт ребенка и развивается произвольность управления движениями. </a:t>
            </a:r>
            <a:r>
              <a:rPr lang="ru-RU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К </a:t>
            </a: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трем годам формируются умения бросать и ловить мяч, бегать и прыгать с места, лазать по гимнастической лестнице. В этом возрасте дети способны последовательно выполнять несколько двигательных действий подряд, изменять направление движения и подчиняться заданному темпу (в основном среднему). В четырехлетнем возрасте дети достаточно хорошо сохраняют равновесие, спускаются с горы на санках, передвигаются на лыжах и ездят на </a:t>
            </a:r>
            <a:r>
              <a:rPr lang="ru-RU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трехколесном велосипеде.</a:t>
            </a: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98" y="4269850"/>
            <a:ext cx="2305492" cy="2164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88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8598" y="809625"/>
            <a:ext cx="7287702" cy="2200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раннем возрасте необходимо приучать детей к двигательной деятельности, создавая для этого необходимые условия: 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предоставлять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свободное пользование игрушки и предметы, стимулирующие двигательную активность малыша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использовать  домашние вещи ( скамейка, стульчик, коробки, кубы, свернутые одеяла, подушки и т.д.) для создания полосы препятствий; двигаться под музыку; делать зарядку; кататься на велосипеде, посещать детские площадки с сооружениями  для лазания, ползания, катания на горках и т. д. </a:t>
            </a:r>
            <a:endParaRPr lang="ru-RU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707" y="3188473"/>
            <a:ext cx="5058488" cy="358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39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9325" y="1266825"/>
            <a:ext cx="7521023" cy="5097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0510" algn="ctr">
              <a:lnSpc>
                <a:spcPct val="107000"/>
              </a:lnSpc>
              <a:spcAft>
                <a:spcPts val="0"/>
              </a:spcAft>
            </a:pPr>
            <a:r>
              <a:rPr lang="ru-RU" b="1" i="1" spc="-1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Чтобы научиться сохранять </a:t>
            </a:r>
            <a:r>
              <a:rPr lang="ru-RU" b="1" i="1" spc="-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равновесие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 algn="ctr">
              <a:lnSpc>
                <a:spcPct val="107000"/>
              </a:lnSpc>
              <a:spcAft>
                <a:spcPts val="0"/>
              </a:spcAft>
            </a:pPr>
            <a:r>
              <a:rPr lang="ru-RU" sz="2000" b="1" i="1" spc="-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AutoNum type="arabicPeriod"/>
              <a:tabLst>
                <a:tab pos="328930" algn="l"/>
              </a:tabLst>
            </a:pPr>
            <a:r>
              <a:rPr lang="ru-RU" sz="1400" b="1" spc="-3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Положите на пол рядом с ребенком его любимую игрушку. Чтобы </a:t>
            </a:r>
            <a:r>
              <a:rPr lang="ru-RU" sz="1400" b="1" spc="-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взять ее, ему придется присесть на корточки. Сначала помогайте ему, </a:t>
            </a:r>
            <a:r>
              <a:rPr lang="ru-RU" sz="1400" b="1" spc="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давая ему держаться за вашу руку или ногу. Затем оставьте в его </a:t>
            </a:r>
            <a:r>
              <a:rPr lang="ru-RU" sz="1400" b="1" spc="-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распоряжении только ваш палец. В конце концов, положите игрушку 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середину комнаты так, чтобы ребенок не мог бы ни держаться за</a:t>
            </a:r>
            <a:b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мебель, ни воспользоваться поддержкой взрослых.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AutoNum type="arabicPeriod"/>
              <a:tabLst>
                <a:tab pos="328930" algn="l"/>
              </a:tabLst>
            </a:pPr>
            <a:r>
              <a:rPr lang="ru-RU" sz="1400" b="1" spc="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Побуждайте малыша бросать и ловить мяч. Бросьте мяч так, чтобы ему пришлось побежать за ним вдогонку.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AutoNum type="arabicPeriod"/>
              <a:tabLst>
                <a:tab pos="328930" algn="l"/>
              </a:tabLst>
            </a:pPr>
            <a:r>
              <a:rPr lang="ru-RU" sz="1400" b="1" spc="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Попросите малыша помочь вам сложить игрушки в коробку, </a:t>
            </a:r>
            <a:r>
              <a:rPr lang="ru-RU" sz="1400" b="1" spc="2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когда вы будете убирать комнату. Это заставит его приседать на </a:t>
            </a:r>
            <a:r>
              <a:rPr lang="ru-RU" sz="1400" b="1" spc="-6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корточки, чтобы поднять каждую игрушку. Как можно чаще хвалите </a:t>
            </a:r>
            <a:r>
              <a:rPr lang="ru-RU" sz="1400" b="1" spc="-4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ребенка за помощь!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AutoNum type="arabicPeriod" startAt="4"/>
              <a:tabLst>
                <a:tab pos="307975" algn="l"/>
              </a:tabLst>
            </a:pPr>
            <a:r>
              <a:rPr lang="ru-RU" sz="1400" b="1" spc="-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Превратите это в веселую игру: приседайте на корточки и </a:t>
            </a:r>
            <a:r>
              <a:rPr lang="ru-RU" sz="1400" b="1" spc="-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выпрямляйтесь. "А ты можешь вытянуться высоко-высоко? А </a:t>
            </a:r>
            <a:r>
              <a:rPr lang="ru-RU" sz="1400" b="1" spc="-3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присесть низко-низко?"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AutoNum type="arabicPeriod" startAt="4"/>
              <a:tabLst>
                <a:tab pos="307975" algn="l"/>
              </a:tabLst>
            </a:pPr>
            <a:r>
              <a:rPr lang="ru-RU" sz="1400" b="1" spc="-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Поиграйте с ребенком, пряча его игрушки в комнате, чтобы он </a:t>
            </a:r>
            <a:r>
              <a:rPr lang="ru-RU" sz="1400" b="1" spc="4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их искал. Спрячьте одну игрушку под стол, а другую под 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журнальный столик или на нижнюю полку книжного шкафа. </a:t>
            </a:r>
            <a:r>
              <a:rPr lang="ru-RU" sz="1400" b="1" spc="-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Прячьте их достаточно низко, чтобы ребенку нужно было присесть </a:t>
            </a:r>
            <a:r>
              <a:rPr lang="ru-RU" sz="1400" b="1" spc="5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корточки, чтобы их отыскать.  Словами или жестами </a:t>
            </a:r>
            <a:r>
              <a:rPr lang="ru-RU" sz="1400" b="1" spc="-6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подсказывайте ребенку, что ему нужно искать игрушки где-то внизу. </a:t>
            </a:r>
            <a:r>
              <a:rPr lang="ru-RU" sz="1400" b="1" spc="-4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Потом пусть малыш прячет игрушки, а вы будете их отыскивать.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0510" algn="just">
              <a:lnSpc>
                <a:spcPct val="107000"/>
              </a:lnSpc>
              <a:spcAft>
                <a:spcPts val="0"/>
              </a:spcAft>
              <a:tabLst>
                <a:tab pos="307975" algn="l"/>
              </a:tabLst>
            </a:pPr>
            <a:r>
              <a:rPr lang="ru-RU" sz="1400" spc="-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96424" y="652007"/>
            <a:ext cx="39199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родителям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23" y="143123"/>
            <a:ext cx="2639834" cy="1757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534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9925" y="1200150"/>
            <a:ext cx="5989734" cy="5463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научиться подниматься 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верх-вниз 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лестнице</a:t>
            </a:r>
            <a:endParaRPr lang="ru-RU" sz="16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332105" algn="l"/>
              </a:tabLst>
            </a:pPr>
            <a:r>
              <a:rPr lang="ru-RU" i="1" spc="2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332105" algn="l"/>
              </a:tabLst>
            </a:pPr>
            <a:r>
              <a:rPr lang="ru-RU" spc="2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ru-RU" sz="1400" b="1" spc="2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Сначала освойте подъем; позвольте ребенку при </a:t>
            </a:r>
            <a:r>
              <a:rPr lang="ru-RU" sz="1400" b="1" spc="2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этом  </a:t>
            </a:r>
            <a:r>
              <a:rPr lang="ru-RU" sz="1400" b="1" spc="-45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держаться      одной </a:t>
            </a:r>
            <a:r>
              <a:rPr lang="ru-RU" sz="1400" b="1" spc="-45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рукой </a:t>
            </a:r>
            <a:r>
              <a:rPr lang="ru-RU" sz="1400" b="1" spc="-45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перила, а другой — за вашу руку.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AutoNum type="arabicPeriod"/>
              <a:tabLst>
                <a:tab pos="332105" algn="l"/>
              </a:tabLst>
            </a:pPr>
            <a:r>
              <a:rPr lang="ru-RU" sz="1400" b="1" spc="-35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Начните осваивать спуск по лестнице, держа ребенка за обе руки. Дайте ребенку сначала ступить с нижней ступени на землю, 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пусть он затем спускается со второй ступеньки. Когда малыш </a:t>
            </a:r>
            <a:r>
              <a:rPr lang="ru-RU" sz="1400" b="1" spc="-4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спустится, вознаградите его крепким объятием.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AutoNum type="arabicPeriod"/>
              <a:tabLst>
                <a:tab pos="332105" algn="l"/>
              </a:tabLst>
            </a:pPr>
            <a:r>
              <a:rPr lang="ru-RU" sz="1400" b="1" spc="-3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этого навыка потребует от вас большого терпения, </a:t>
            </a:r>
            <a:r>
              <a:rPr lang="ru-RU" sz="1400" b="1" spc="-25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особенно если ребенок предпочитает карабкаться по ступенькам </a:t>
            </a:r>
            <a:r>
              <a:rPr lang="ru-RU" sz="1400" b="1" spc="-1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вверх и спускаться по ним вниз на четвереньках. Постарайтесь </a:t>
            </a:r>
            <a:r>
              <a:rPr lang="ru-RU" sz="1400" b="1" spc="-25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сделать ваши "занятия" </a:t>
            </a:r>
            <a:r>
              <a:rPr lang="ru-RU" sz="1400" b="1" spc="-2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веселыми; спойте песенку, когда малыш 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поднимается или спускается по лестнице: "Раз ступенька, два </a:t>
            </a:r>
            <a:r>
              <a:rPr lang="ru-RU" sz="1400" b="1" spc="-3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ступенька, будет лесенка" или что-нибудь подобное. Побуждайте </a:t>
            </a:r>
            <a:r>
              <a:rPr lang="ru-RU" sz="1400" b="1" spc="-6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ребенка говорить </a:t>
            </a:r>
            <a:r>
              <a:rPr lang="ru-RU" sz="1400" b="1" i="1" spc="-6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вверх </a:t>
            </a:r>
            <a:r>
              <a:rPr lang="ru-RU" sz="1400" b="1" spc="-6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b="1" i="1" spc="-6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вниз, </a:t>
            </a:r>
            <a:r>
              <a:rPr lang="ru-RU" sz="1400" b="1" spc="-6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соответственно тому, что происходит.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AutoNum type="arabicPeriod"/>
              <a:tabLst>
                <a:tab pos="332105" algn="l"/>
              </a:tabLst>
            </a:pPr>
            <a:r>
              <a:rPr lang="ru-RU" sz="1400" b="1" spc="-2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Начинайте позволять ребенку забираться по лесенке, чтобы </a:t>
            </a:r>
            <a:r>
              <a:rPr lang="ru-RU" sz="1400" b="1" spc="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скатиться с горки. Помогайте забираться на гимнастические </a:t>
            </a:r>
            <a:r>
              <a:rPr lang="ru-RU" sz="1400" b="1" spc="-2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снаряды, предназначенные для лазания, и на другие сооружения </a:t>
            </a:r>
            <a:r>
              <a:rPr lang="ru-RU" sz="1400" b="1" spc="-6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детской площадки. Непременно оставайтесь рядом с ребенком, когда </a:t>
            </a:r>
            <a:r>
              <a:rPr lang="ru-RU" sz="1400" b="1" spc="-4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 самостоятельно двигается на снарядах, и предлагайте ему вашу </a:t>
            </a:r>
            <a:r>
              <a:rPr lang="ru-RU" sz="1400" b="1" spc="-4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помощь, когда он в ней нуждается.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spc="-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71" y="628153"/>
            <a:ext cx="3077154" cy="327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158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29447" y="1620823"/>
            <a:ext cx="6925586" cy="3648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270510" algn="ctr">
              <a:lnSpc>
                <a:spcPct val="107000"/>
              </a:lnSpc>
            </a:pPr>
            <a:r>
              <a:rPr lang="ru-RU" b="1" i="1" spc="-15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Чтобы научиться бить ногой по мячу</a:t>
            </a:r>
          </a:p>
          <a:p>
            <a:pPr lvl="0" indent="270510" algn="ctr">
              <a:lnSpc>
                <a:spcPct val="107000"/>
              </a:lnSpc>
            </a:pPr>
            <a:endParaRPr lang="ru-RU" b="1" i="1" spc="-15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270510" algn="ctr">
              <a:lnSpc>
                <a:spcPct val="107000"/>
              </a:lnSpc>
            </a:pPr>
            <a:endParaRPr lang="ru-RU" sz="12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>
              <a:lnSpc>
                <a:spcPct val="107000"/>
              </a:lnSpc>
              <a:buAutoNum type="arabicPeriod"/>
            </a:pPr>
            <a:r>
              <a:rPr lang="ru-RU" sz="1400" b="1" spc="1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Покажите </a:t>
            </a:r>
            <a:r>
              <a:rPr lang="ru-RU" sz="1400" b="1" spc="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ребенку, как бьют ногой по большому мячу, </a:t>
            </a:r>
            <a:r>
              <a:rPr lang="ru-RU" sz="1400" b="1" spc="-4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побуждайте </a:t>
            </a:r>
            <a:r>
              <a:rPr lang="ru-RU" sz="1400" b="1" spc="-4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его повторить ваши действия.</a:t>
            </a:r>
          </a:p>
          <a:p>
            <a:pPr marL="228600" lvl="0" indent="-228600">
              <a:lnSpc>
                <a:spcPct val="107000"/>
              </a:lnSpc>
              <a:buAutoNum type="arabicPeriod"/>
            </a:pPr>
            <a:r>
              <a:rPr lang="ru-RU" sz="1400" b="1" spc="-45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Поставьте </a:t>
            </a:r>
            <a:r>
              <a:rPr lang="ru-RU" sz="1400" b="1" spc="-4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один на другой несколько больших кубиков, чтобы </a:t>
            </a:r>
            <a:r>
              <a:rPr lang="ru-RU" sz="1400" b="1" spc="-4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получилась башня. Покажите ребенку, как развалить башню, попав </a:t>
            </a:r>
            <a:r>
              <a:rPr lang="ru-RU" sz="1400" b="1" spc="-3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нее мячом. Используйте и другие мишени, например, большую 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коробку или большой кусок картона, на котором что-нибудь </a:t>
            </a:r>
            <a:r>
              <a:rPr lang="ru-RU" sz="1400" b="1" spc="-4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нарисовано. Поиграйте в эту игру на улице. Поговорите с ребенком </a:t>
            </a:r>
            <a:r>
              <a:rPr lang="ru-RU" sz="1400" b="1" spc="-3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том, где можно и где нельзя играть в мяч.</a:t>
            </a:r>
            <a:endParaRPr lang="ru-RU" sz="14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tabLst>
                <a:tab pos="311150" algn="l"/>
              </a:tabLst>
            </a:pPr>
            <a:r>
              <a:rPr lang="ru-RU" sz="1400" b="1" spc="-5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3.    Попробуйте </a:t>
            </a:r>
            <a:r>
              <a:rPr lang="ru-RU" sz="1400" b="1" spc="-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взять мяч меньшего размера, по которому труднее </a:t>
            </a:r>
            <a:r>
              <a:rPr lang="ru-RU" sz="1400" b="1" spc="-4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попасть ногой.</a:t>
            </a:r>
            <a:endParaRPr lang="ru-RU" sz="14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tabLst>
                <a:tab pos="311150" algn="l"/>
              </a:tabLst>
            </a:pPr>
            <a:r>
              <a:rPr lang="ru-RU" sz="1400" b="1" spc="-3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Пусть </a:t>
            </a:r>
            <a:r>
              <a:rPr lang="ru-RU" sz="1400" b="1" spc="-3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малыш бьет по мячу как правой, так и левой ногой.</a:t>
            </a:r>
            <a:endParaRPr lang="ru-RU" sz="14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tabLst>
                <a:tab pos="311150" algn="l"/>
              </a:tabLst>
            </a:pPr>
            <a:r>
              <a:rPr lang="ru-RU" sz="1400" b="1" spc="-4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  Медленно </a:t>
            </a:r>
            <a:r>
              <a:rPr lang="ru-RU" sz="1400" b="1" spc="-4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покатите мяч по направлению к малышу – пусть он учится попадать </a:t>
            </a:r>
            <a:r>
              <a:rPr lang="ru-RU" sz="1400" b="1" spc="-4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ногой по   движущемуся </a:t>
            </a:r>
            <a:r>
              <a:rPr lang="ru-RU" sz="1400" b="1" spc="-4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мячу.</a:t>
            </a:r>
            <a:endParaRPr lang="ru-RU" sz="14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0510" lvl="0" algn="just">
              <a:lnSpc>
                <a:spcPct val="107000"/>
              </a:lnSpc>
              <a:tabLst>
                <a:tab pos="307975" algn="l"/>
              </a:tabLst>
            </a:pPr>
            <a:r>
              <a:rPr lang="ru-RU" sz="1400" b="1" spc="-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9" y="1089329"/>
            <a:ext cx="2846567" cy="22452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10539" y="5844209"/>
            <a:ext cx="4918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Используемая литература: материалы учебы повышения квалификации 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«Санкт-Петербургского Института раннего вмешательства».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900423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</TotalTime>
  <Words>535</Words>
  <Application>Microsoft Office PowerPoint</Application>
  <PresentationFormat>Произвольный</PresentationFormat>
  <Paragraphs>39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Аспект</vt:lpstr>
      <vt:lpstr>ДВИГАТЕЛЬНАЯ АКТИВНОСТЬ ДЕТЕЙ РАННЕГО ВОЗРАСТА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ДВИГАТЕЛЬНАЯ АКТИВНОСТЬ ДЕТЕЙ РАННЕГО ВОЗРАСТА</dc:title>
  <dc:creator>Виктор и Марина</dc:creator>
  <cp:lastModifiedBy>Света</cp:lastModifiedBy>
  <cp:revision>21</cp:revision>
  <dcterms:created xsi:type="dcterms:W3CDTF">2021-11-22T17:07:27Z</dcterms:created>
  <dcterms:modified xsi:type="dcterms:W3CDTF">2021-11-29T16:23:18Z</dcterms:modified>
</cp:coreProperties>
</file>