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1" r:id="rId11"/>
    <p:sldId id="260" r:id="rId12"/>
    <p:sldId id="270" r:id="rId13"/>
    <p:sldId id="273" r:id="rId14"/>
    <p:sldId id="272" r:id="rId15"/>
    <p:sldId id="274" r:id="rId16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387" autoAdjust="0"/>
  </p:normalViewPr>
  <p:slideViewPr>
    <p:cSldViewPr>
      <p:cViewPr>
        <p:scale>
          <a:sx n="66" d="100"/>
          <a:sy n="66" d="100"/>
        </p:scale>
        <p:origin x="-147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dirty="0" smtClean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dirty="0" smtClean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3668" y="2816932"/>
            <a:ext cx="5976664" cy="1224136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2"/>
          <p:cNvSpPr>
            <a:spLocks noGrp="1"/>
          </p:cNvSpPr>
          <p:nvPr>
            <p:ph idx="1"/>
          </p:nvPr>
        </p:nvSpPr>
        <p:spPr>
          <a:xfrm>
            <a:off x="251520" y="1988840"/>
            <a:ext cx="878497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8784976" cy="3744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132856"/>
            <a:ext cx="6624736" cy="2160240"/>
          </a:xfrm>
        </p:spPr>
        <p:txBody>
          <a:bodyPr>
            <a:normAutofit/>
          </a:bodyPr>
          <a:lstStyle/>
          <a:p>
            <a:r>
              <a:rPr lang="ru-RU" dirty="0" smtClean="0"/>
              <a:t>Дети раннего возраста с задержкой психического развития </a:t>
            </a:r>
            <a:endParaRPr lang="ru-RU" b="1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619672" y="4725144"/>
            <a:ext cx="59581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учитель-дефектолог ГБОУ «Центр «Дар» Ахметдинова Л. С.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825183"/>
          </a:xfrm>
        </p:spPr>
        <p:txBody>
          <a:bodyPr>
            <a:normAutofit/>
          </a:bodyPr>
          <a:lstStyle/>
          <a:p>
            <a:r>
              <a:rPr lang="ru-RU" dirty="0" smtClean="0"/>
              <a:t>Общие признаки ЗПР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320480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/>
              <a:t>Ребенок плохо слушается взрослых, часто капризничает, может вести себя агрессивно.</a:t>
            </a:r>
          </a:p>
          <a:p>
            <a:pPr lvl="0"/>
            <a:r>
              <a:rPr lang="ru-RU" sz="1600" dirty="0" smtClean="0"/>
              <a:t>Очень быстро утомляется.</a:t>
            </a:r>
          </a:p>
          <a:p>
            <a:pPr lvl="0"/>
            <a:r>
              <a:rPr lang="ru-RU" sz="1600" dirty="0" smtClean="0"/>
              <a:t>Имеет весьма смутное представление об окружающем мире, не задает вопросов, мало интересуется общением со сверстниками.</a:t>
            </a:r>
          </a:p>
          <a:p>
            <a:pPr lvl="0"/>
            <a:r>
              <a:rPr lang="ru-RU" sz="1600" dirty="0" smtClean="0"/>
              <a:t>Не может удерживать внимание на одном предмете.</a:t>
            </a:r>
          </a:p>
          <a:p>
            <a:pPr lvl="0"/>
            <a:r>
              <a:rPr lang="ru-RU" sz="1600" dirty="0" smtClean="0"/>
              <a:t>Трудно концентрируется на любом занятии, связанном с умственной деятельностью, так как страдают все виды мышления.</a:t>
            </a:r>
          </a:p>
          <a:p>
            <a:pPr lvl="0"/>
            <a:r>
              <a:rPr lang="ru-RU" sz="1600" dirty="0" smtClean="0"/>
              <a:t>Плохо произносит звуки, которые по возрасту должны уже сформироваться.</a:t>
            </a:r>
          </a:p>
          <a:p>
            <a:pPr lvl="0"/>
            <a:r>
              <a:rPr lang="ru-RU" sz="1600" dirty="0" smtClean="0"/>
              <a:t>Крайне бедный словарный запас.</a:t>
            </a:r>
          </a:p>
          <a:p>
            <a:pPr lvl="0"/>
            <a:r>
              <a:rPr lang="ru-RU" sz="1600" dirty="0" smtClean="0"/>
              <a:t>Делает грубые грамматические ошибки в построении простых фраз.</a:t>
            </a:r>
          </a:p>
          <a:p>
            <a:pPr lvl="0"/>
            <a:r>
              <a:rPr lang="ru-RU" sz="1600" dirty="0" smtClean="0"/>
              <a:t>Не контролирует эмоции.</a:t>
            </a:r>
          </a:p>
          <a:p>
            <a:pPr lvl="0"/>
            <a:r>
              <a:rPr lang="ru-RU" sz="1600" dirty="0" smtClean="0"/>
              <a:t>Стремится к играм и развлечениям, но они быстро ему надоедают.</a:t>
            </a:r>
          </a:p>
          <a:p>
            <a:pPr lvl="0"/>
            <a:r>
              <a:rPr lang="ru-RU" sz="1600" dirty="0" smtClean="0"/>
              <a:t>Обладает слабой памятью, но хорошо реагирует на помощь и может что-то выполнить по образцу.</a:t>
            </a:r>
          </a:p>
          <a:p>
            <a:pPr lvl="0"/>
            <a:r>
              <a:rPr lang="ru-RU" sz="1600" dirty="0" smtClean="0"/>
              <a:t>В рассуждениях не может выделить главную мысль.</a:t>
            </a:r>
          </a:p>
          <a:p>
            <a:pPr lvl="0"/>
            <a:r>
              <a:rPr lang="ru-RU" sz="1600" dirty="0" smtClean="0"/>
              <a:t>Во время сна постоянно пробуждается.</a:t>
            </a:r>
            <a:endParaRPr lang="ru-RU" sz="1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Отличие ЗПР от умственной отсталости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err="1" smtClean="0"/>
              <a:t>ЗПР-это</a:t>
            </a:r>
            <a:r>
              <a:rPr lang="ru-RU" sz="2400" dirty="0" smtClean="0"/>
              <a:t> нарушение, при котором замедляется развитие памяти, внимания, эмоциональной сферы, мышления, социальной активности.</a:t>
            </a:r>
          </a:p>
          <a:p>
            <a:r>
              <a:rPr lang="ru-RU" sz="2400" dirty="0" err="1" smtClean="0"/>
              <a:t>УО-это</a:t>
            </a:r>
            <a:r>
              <a:rPr lang="ru-RU" sz="2400" dirty="0" smtClean="0"/>
              <a:t> нарушение развития психики, вызванное патологиями в головном мозге, которое не поддается изменению, поскольку является врожденным или сформировавшимся в процессе взросления.</a:t>
            </a:r>
          </a:p>
          <a:p>
            <a:pPr>
              <a:buNone/>
            </a:pPr>
            <a:r>
              <a:rPr lang="ru-RU" sz="2400" dirty="0" smtClean="0"/>
              <a:t>Дети с ЗПР имеют динамику (скачкообразная).</a:t>
            </a:r>
          </a:p>
          <a:p>
            <a:r>
              <a:rPr lang="ru-RU" sz="2400" dirty="0" smtClean="0"/>
              <a:t>При правильном подходе можно откорректировать поведение и развитие малыша.</a:t>
            </a:r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Кратко можно выделить такие различия: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u="sng" dirty="0" smtClean="0"/>
              <a:t>Природа заболевания. </a:t>
            </a:r>
            <a:r>
              <a:rPr lang="ru-RU" dirty="0" smtClean="0"/>
              <a:t>Это главный критерий. Умственная отсталость вызвана поражением коры головного мозга, что делает ее необратимой.</a:t>
            </a:r>
          </a:p>
          <a:p>
            <a:r>
              <a:rPr lang="ru-RU" u="sng" dirty="0" smtClean="0"/>
              <a:t>Возможность развития. </a:t>
            </a:r>
            <a:r>
              <a:rPr lang="ru-RU" dirty="0" smtClean="0"/>
              <a:t>Дети с ЗПР, получающие достаточно внимания от родителей и получающие коррекционную помощь, со временем могут улучшить свои показатели в анализе информации, обобщении, социальной адаптации, внимании, речи.</a:t>
            </a:r>
          </a:p>
          <a:p>
            <a:r>
              <a:rPr lang="ru-RU" u="sng" dirty="0" smtClean="0"/>
              <a:t>Симптоматика. </a:t>
            </a:r>
            <a:r>
              <a:rPr lang="ru-RU" dirty="0" smtClean="0"/>
              <a:t>Умственная отсталость имеет тотальный характер – нарушения проявляются во всех сферах. При ЗПР отклонения можно наблюдать лишь в некоторых аспектах.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897191"/>
          </a:xfrm>
        </p:spPr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4104456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Коррекционно-педагогическая работа в детском саду для детей с задержкой психического развития, </a:t>
            </a:r>
            <a:r>
              <a:rPr lang="ru-RU" sz="1800" dirty="0" err="1" smtClean="0"/>
              <a:t>Борякова</a:t>
            </a:r>
            <a:r>
              <a:rPr lang="ru-RU" sz="1800" dirty="0" smtClean="0"/>
              <a:t> Н.Ю., </a:t>
            </a:r>
            <a:r>
              <a:rPr lang="ru-RU" sz="1800" dirty="0" err="1" smtClean="0"/>
              <a:t>Касицына</a:t>
            </a:r>
            <a:r>
              <a:rPr lang="ru-RU" sz="1800" dirty="0" smtClean="0"/>
              <a:t> М.А.</a:t>
            </a:r>
          </a:p>
          <a:p>
            <a:r>
              <a:rPr lang="ru-RU" sz="1800" dirty="0" smtClean="0"/>
              <a:t>Диагностика нарушений в развитии детей с ЗПР</a:t>
            </a:r>
            <a:br>
              <a:rPr lang="ru-RU" sz="1800" dirty="0" smtClean="0"/>
            </a:br>
            <a:r>
              <a:rPr lang="ru-RU" sz="1800" dirty="0" smtClean="0"/>
              <a:t>Иванова Т.Б., </a:t>
            </a:r>
            <a:r>
              <a:rPr lang="ru-RU" sz="1800" dirty="0" err="1" smtClean="0"/>
              <a:t>Илюхина</a:t>
            </a:r>
            <a:r>
              <a:rPr lang="ru-RU" sz="1800" dirty="0" smtClean="0"/>
              <a:t> В.А., </a:t>
            </a:r>
            <a:r>
              <a:rPr lang="ru-RU" sz="1800" dirty="0" err="1" smtClean="0"/>
              <a:t>Кошулько</a:t>
            </a:r>
            <a:r>
              <a:rPr lang="ru-RU" sz="1800" dirty="0" smtClean="0"/>
              <a:t> М.А.</a:t>
            </a:r>
          </a:p>
          <a:p>
            <a:r>
              <a:rPr lang="ru-RU" sz="1800" dirty="0" smtClean="0"/>
              <a:t>ПРОГРАММА воспитания и обучения дошкольников с задержкой психического развития. Л. Б. </a:t>
            </a:r>
            <a:r>
              <a:rPr lang="ru-RU" sz="1800" dirty="0" err="1" smtClean="0"/>
              <a:t>Баряева</a:t>
            </a:r>
            <a:r>
              <a:rPr lang="ru-RU" sz="1800" dirty="0" smtClean="0"/>
              <a:t>, И. Г. Вечканова, О. П. </a:t>
            </a:r>
            <a:r>
              <a:rPr lang="ru-RU" sz="1800" dirty="0" err="1" smtClean="0"/>
              <a:t>Гаврилушкина</a:t>
            </a:r>
            <a:r>
              <a:rPr lang="ru-RU" sz="1800" dirty="0" smtClean="0"/>
              <a:t> и др.</a:t>
            </a:r>
          </a:p>
          <a:p>
            <a:r>
              <a:rPr lang="ru-RU" sz="1800" dirty="0" smtClean="0"/>
              <a:t>Психолого-педагогическая диагностика развития детей раннего и дошкольного возраста. </a:t>
            </a:r>
            <a:r>
              <a:rPr lang="ru-RU" sz="1800" dirty="0" err="1" smtClean="0"/>
              <a:t>Стребелева</a:t>
            </a:r>
            <a:r>
              <a:rPr lang="ru-RU" sz="1800" dirty="0" smtClean="0"/>
              <a:t> Е.А. </a:t>
            </a:r>
          </a:p>
          <a:p>
            <a:r>
              <a:rPr lang="ru-RU" sz="1800" dirty="0" smtClean="0"/>
              <a:t>Практический материал для проведения психолого-педагогического обследования детей. </a:t>
            </a:r>
            <a:r>
              <a:rPr lang="ru-RU" sz="1800" dirty="0" err="1" smtClean="0"/>
              <a:t>Забрамная</a:t>
            </a:r>
            <a:r>
              <a:rPr lang="ru-RU" sz="1800" dirty="0" smtClean="0"/>
              <a:t> С.Д., Боровик О.В. </a:t>
            </a:r>
          </a:p>
          <a:p>
            <a:r>
              <a:rPr lang="ru-RU" sz="1800" dirty="0" smtClean="0"/>
              <a:t>Диагностический альбом для оценки развития познавательной деятельности ребёнка. Дошкольный и младший школьный возраст. Н.Я. Семаго, М.М</a:t>
            </a:r>
          </a:p>
          <a:p>
            <a:r>
              <a:rPr lang="ru-RU" sz="1800" dirty="0" smtClean="0"/>
              <a:t>Педагогическая диагностика индивидуального развития ребенка 2-3  (4-5; 5-6;6-7) лет в группе детского сада. Верещагина Н.В.</a:t>
            </a:r>
          </a:p>
          <a:p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825183"/>
          </a:xfrm>
        </p:spPr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84976" cy="432048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dirty="0" smtClean="0"/>
              <a:t>Основные критерии отграничения ЗПР и умственной отсталости:</a:t>
            </a:r>
            <a:endParaRPr lang="ru-RU" dirty="0" smtClean="0"/>
          </a:p>
          <a:p>
            <a:r>
              <a:rPr lang="ru-RU" i="1" dirty="0" smtClean="0"/>
              <a:t>Фадина Г.В. Диагностика и коррекция задержки психического развития детей старшего дошкольного возраста: Учебно-методическое пособие / Г.В. Фадина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Основные критерии отграничения ЗПР и ОНР. </a:t>
            </a:r>
          </a:p>
          <a:p>
            <a:r>
              <a:rPr lang="ru-RU" dirty="0" err="1" smtClean="0"/>
              <a:t>Визель</a:t>
            </a:r>
            <a:r>
              <a:rPr lang="ru-RU" dirty="0" smtClean="0"/>
              <a:t> Т.Г. Основы нейропсихологии: учеб. для студентов вузов Т.Г. </a:t>
            </a:r>
            <a:r>
              <a:rPr lang="ru-RU" dirty="0" err="1" smtClean="0"/>
              <a:t>Визель</a:t>
            </a:r>
            <a:endParaRPr lang="ru-RU" dirty="0" smtClean="0"/>
          </a:p>
          <a:p>
            <a:pPr>
              <a:buNone/>
            </a:pPr>
            <a:r>
              <a:rPr lang="ru-RU" b="1" i="1" dirty="0" smtClean="0"/>
              <a:t>Дифференциальная диагностика моторной алалии от сходных состояний</a:t>
            </a:r>
            <a:endParaRPr lang="ru-RU" dirty="0" smtClean="0"/>
          </a:p>
          <a:p>
            <a:r>
              <a:rPr lang="ru-RU" dirty="0" err="1" smtClean="0"/>
              <a:t>Долганюк</a:t>
            </a:r>
            <a:r>
              <a:rPr lang="ru-RU" dirty="0" smtClean="0"/>
              <a:t> Е.В., Конышева Е.А., Васильева И.И., Касаткина М.Е. "Моторная алалия: коррекционно- развивающая работа с детьми дошкольного возраста. Учебно-методическое пособие."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132856"/>
            <a:ext cx="6624736" cy="2160240"/>
          </a:xfrm>
        </p:spPr>
        <p:txBody>
          <a:bodyPr>
            <a:normAutofit/>
          </a:bodyPr>
          <a:lstStyle/>
          <a:p>
            <a:r>
              <a:rPr lang="ru-RU" dirty="0" smtClean="0"/>
              <a:t>Дети раннего возраста с задержкой психического развития </a:t>
            </a:r>
            <a:endParaRPr lang="ru-RU" b="1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619672" y="4725144"/>
            <a:ext cx="59581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учитель-дефектолог ГБОУ «Центр «Дар» Ахметдинова Л. С.</a:t>
            </a: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Задержка психического развития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0" y="1700808"/>
            <a:ext cx="8928100" cy="410468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- вариант психического </a:t>
            </a:r>
            <a:r>
              <a:rPr lang="ru-RU" dirty="0" err="1" smtClean="0"/>
              <a:t>дизонтогенеза</a:t>
            </a:r>
            <a:r>
              <a:rPr lang="ru-RU" dirty="0" smtClean="0"/>
              <a:t> (нарушение развития психики в целом или её отдельных составляющих), к которому относятся как случаи замедленного психического развития ("задержка темпа психического развития"), так и относительно стойкие состояния незрелости эмоционально-волевой сферы и интеллектуальной недостаточности, не достигающей степени слабоумия. Процесс развития познавательных способностей при ЗПР часто осложняется различными негрубыми, но нередко стойкими нервно-психическими расстройствами (астеническими, </a:t>
            </a:r>
            <a:r>
              <a:rPr lang="ru-RU" dirty="0" err="1" smtClean="0"/>
              <a:t>церебрастеническими</a:t>
            </a:r>
            <a:r>
              <a:rPr lang="ru-RU" dirty="0" smtClean="0"/>
              <a:t>, невротическими, </a:t>
            </a:r>
            <a:r>
              <a:rPr lang="ru-RU" dirty="0" err="1" smtClean="0"/>
              <a:t>неврозоподобными</a:t>
            </a:r>
            <a:r>
              <a:rPr lang="ru-RU" dirty="0" smtClean="0"/>
              <a:t> и др.), нарушающими интеллектуальную работоспособность ребёнка.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36712"/>
            <a:ext cx="8712968" cy="648072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Классификации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6" cy="410445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Существует множество разных классификаций детей с ЗПР. Одними из самых известных являются: классификация К. С. </a:t>
            </a:r>
            <a:r>
              <a:rPr lang="ru-RU" dirty="0" smtClean="0"/>
              <a:t>Лебединской; </a:t>
            </a:r>
            <a:r>
              <a:rPr lang="ru-RU" dirty="0" smtClean="0"/>
              <a:t>Г. Е. </a:t>
            </a:r>
            <a:r>
              <a:rPr lang="ru-RU" dirty="0" smtClean="0"/>
              <a:t>Сухаревой; </a:t>
            </a:r>
            <a:r>
              <a:rPr lang="ru-RU" dirty="0" smtClean="0"/>
              <a:t>М.С. Певзнер и Т.А. Власовой. </a:t>
            </a:r>
          </a:p>
          <a:p>
            <a:r>
              <a:rPr lang="ru-RU" dirty="0" smtClean="0"/>
              <a:t>В практике работы с детьми с ЗПР наиболее широко используется классификация К.С. Лебединской, разработанная на основе </a:t>
            </a:r>
            <a:r>
              <a:rPr lang="ru-RU" dirty="0" err="1" smtClean="0"/>
              <a:t>этиопатогенетического</a:t>
            </a:r>
            <a:r>
              <a:rPr lang="ru-RU" dirty="0" smtClean="0"/>
              <a:t> подхода (причин и механизмов). В соответствии с данной классификацией различают четыре основных варианта ЗПР: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ЗПР конституционального происхождения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Этот тип можно охарактеризовать как психический инфантилизм. Ребенок ведет себя так, будто он младше, чем есть на самом деле.</a:t>
            </a:r>
          </a:p>
          <a:p>
            <a:pPr algn="ctr">
              <a:buNone/>
            </a:pPr>
            <a:r>
              <a:rPr lang="ru-RU" b="1" dirty="0" smtClean="0"/>
              <a:t>Выявить недоразвитие можно даже в раннем возрасте по таким симптомам:</a:t>
            </a:r>
            <a:endParaRPr lang="ru-RU" dirty="0" smtClean="0"/>
          </a:p>
          <a:p>
            <a:r>
              <a:rPr lang="ru-RU" dirty="0" smtClean="0"/>
              <a:t>отсутствие самостоятельности и ощущения безопасности без родителей;</a:t>
            </a:r>
          </a:p>
          <a:p>
            <a:r>
              <a:rPr lang="ru-RU" dirty="0" smtClean="0"/>
              <a:t>затрудненная адаптация;</a:t>
            </a:r>
          </a:p>
          <a:p>
            <a:r>
              <a:rPr lang="ru-RU" dirty="0" smtClean="0"/>
              <a:t>частые перепады настроения;</a:t>
            </a:r>
          </a:p>
          <a:p>
            <a:r>
              <a:rPr lang="ru-RU" dirty="0" smtClean="0"/>
              <a:t>слишком яркое проявление эмоций.</a:t>
            </a:r>
          </a:p>
          <a:p>
            <a:r>
              <a:rPr lang="ru-RU" dirty="0" smtClean="0"/>
              <a:t>Дети не отличаются от сверстников визуально, однако, эмоционально они менее развиты. Это напрямую влияет на способность к обучению.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ЗПР соматогенного происхождения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72816"/>
            <a:ext cx="8784976" cy="396044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В отличие от первого типа, дети с ЗПР соматогенного происхождения имеют ослабленный организм. Тяжелые заболевания, перенесенные в раннем возрасте, напрямую воздействуют на ЦНС, задерживая её развитие.</a:t>
            </a:r>
          </a:p>
          <a:p>
            <a:pPr>
              <a:buNone/>
            </a:pPr>
            <a:r>
              <a:rPr lang="ru-RU" b="1" dirty="0" smtClean="0"/>
              <a:t>Признаки патологии:</a:t>
            </a:r>
            <a:endParaRPr lang="ru-RU" dirty="0" smtClean="0"/>
          </a:p>
          <a:p>
            <a:r>
              <a:rPr lang="ru-RU" dirty="0" smtClean="0"/>
              <a:t>потеря внимания и концентрации;</a:t>
            </a:r>
          </a:p>
          <a:p>
            <a:r>
              <a:rPr lang="ru-RU" dirty="0" smtClean="0"/>
              <a:t>быстрая физическая и умственная утомляемость;</a:t>
            </a:r>
          </a:p>
          <a:p>
            <a:r>
              <a:rPr lang="ru-RU" dirty="0" smtClean="0"/>
              <a:t>отсутствие интереса к окружающему миру;</a:t>
            </a:r>
          </a:p>
          <a:p>
            <a:r>
              <a:rPr lang="ru-RU" dirty="0" smtClean="0"/>
              <a:t>постоянная тревожность;</a:t>
            </a:r>
          </a:p>
          <a:p>
            <a:r>
              <a:rPr lang="ru-RU" dirty="0" smtClean="0"/>
              <a:t>пассивное поведение.</a:t>
            </a:r>
          </a:p>
          <a:p>
            <a:r>
              <a:rPr lang="ru-RU" dirty="0" smtClean="0"/>
              <a:t>Таких детей часто переводят на индивидуальный режим обучения и физической активности. Ребёнок меньше находится в коллективе, вследствие чего ухудшается его социализация.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ЗПР психогенного происхождения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В основе данного вида ЗПР лежит дефицит внимания или </a:t>
            </a:r>
            <a:r>
              <a:rPr lang="ru-RU" b="1" dirty="0" err="1" smtClean="0"/>
              <a:t>гиперопека</a:t>
            </a:r>
            <a:r>
              <a:rPr lang="ru-RU" b="1" dirty="0" smtClean="0"/>
              <a:t>, что провоцирует следующие симптомы задержки психического развития у детей:</a:t>
            </a:r>
            <a:endParaRPr lang="ru-RU" dirty="0" smtClean="0"/>
          </a:p>
          <a:p>
            <a:r>
              <a:rPr lang="ru-RU" dirty="0" smtClean="0"/>
              <a:t>застенчивость;</a:t>
            </a:r>
          </a:p>
          <a:p>
            <a:r>
              <a:rPr lang="ru-RU" dirty="0" smtClean="0"/>
              <a:t>страх выражения чувств и эмоций;</a:t>
            </a:r>
          </a:p>
          <a:p>
            <a:r>
              <a:rPr lang="ru-RU" dirty="0" smtClean="0"/>
              <a:t>переменчивое настроение;</a:t>
            </a:r>
          </a:p>
          <a:p>
            <a:r>
              <a:rPr lang="ru-RU" dirty="0" smtClean="0"/>
              <a:t>эмоциональная нестабильность;</a:t>
            </a:r>
          </a:p>
          <a:p>
            <a:r>
              <a:rPr lang="ru-RU" dirty="0" smtClean="0"/>
              <a:t>агрессивность.</a:t>
            </a:r>
          </a:p>
          <a:p>
            <a:r>
              <a:rPr lang="ru-RU" dirty="0" smtClean="0"/>
              <a:t>Ребенок, не получающий должного внимания и не имеющий возможности увидеть нормальные семейные отношения, плохо взаимодействует со сверстниками, что ведет к отсутствию социализации и дальнейшим сложностям с коммуникацией.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ЗПР церебрально-органического происхождения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Характерная черта этого вида – незрелость эмоциональности и познавательной деятельности.</a:t>
            </a:r>
          </a:p>
          <a:p>
            <a:pPr algn="ctr">
              <a:buNone/>
            </a:pPr>
            <a:r>
              <a:rPr lang="ru-RU" b="1" dirty="0" smtClean="0"/>
              <a:t>Симптомы индивидуальны и зависят от степени, характера и локализации повреждений ЦНС, но основными из них считаются:</a:t>
            </a:r>
            <a:endParaRPr lang="ru-RU" dirty="0" smtClean="0"/>
          </a:p>
          <a:p>
            <a:r>
              <a:rPr lang="ru-RU" dirty="0" smtClean="0"/>
              <a:t>повышенная внушаемость;</a:t>
            </a:r>
          </a:p>
          <a:p>
            <a:r>
              <a:rPr lang="ru-RU" dirty="0" smtClean="0"/>
              <a:t>недостаток воображения;</a:t>
            </a:r>
          </a:p>
          <a:p>
            <a:r>
              <a:rPr lang="ru-RU" dirty="0" smtClean="0"/>
              <a:t>неспособность к запоминанию;</a:t>
            </a:r>
          </a:p>
          <a:p>
            <a:r>
              <a:rPr lang="ru-RU" dirty="0" smtClean="0"/>
              <a:t>заторможенность;</a:t>
            </a:r>
          </a:p>
          <a:p>
            <a:r>
              <a:rPr lang="ru-RU" dirty="0" smtClean="0"/>
              <a:t>отсутствие яркости эмоций.</a:t>
            </a:r>
          </a:p>
          <a:p>
            <a:r>
              <a:rPr lang="ru-RU" dirty="0" smtClean="0"/>
              <a:t>Поскольку  нарушение функций головного мозга незначительные, дети все ещё могут полноценно </a:t>
            </a:r>
            <a:r>
              <a:rPr lang="ru-RU" dirty="0" err="1" smtClean="0"/>
              <a:t>коммуницировать</a:t>
            </a:r>
            <a:r>
              <a:rPr lang="ru-RU" dirty="0" smtClean="0"/>
              <a:t> со сверстниками и легко социализироваться, но для этого следует посещать специалистов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Симптомы и признаки развития детей с ЗПР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46449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Нарушение интеллекта у детей затрагивает такие аспекты:</a:t>
            </a:r>
            <a:endParaRPr lang="ru-RU" dirty="0" smtClean="0"/>
          </a:p>
          <a:p>
            <a:r>
              <a:rPr lang="ru-RU" dirty="0" smtClean="0"/>
              <a:t>внимание;</a:t>
            </a:r>
          </a:p>
          <a:p>
            <a:r>
              <a:rPr lang="ru-RU" dirty="0" smtClean="0"/>
              <a:t>память;</a:t>
            </a:r>
          </a:p>
          <a:p>
            <a:r>
              <a:rPr lang="ru-RU" dirty="0" smtClean="0"/>
              <a:t>мышление;</a:t>
            </a:r>
          </a:p>
          <a:p>
            <a:r>
              <a:rPr lang="ru-RU" dirty="0" smtClean="0"/>
              <a:t>речь.</a:t>
            </a:r>
          </a:p>
          <a:p>
            <a:pPr>
              <a:buNone/>
            </a:pPr>
            <a:r>
              <a:rPr lang="ru-RU" dirty="0" smtClean="0"/>
              <a:t>Также </a:t>
            </a:r>
            <a:r>
              <a:rPr lang="ru-RU" dirty="0" smtClean="0"/>
              <a:t>стр</a:t>
            </a:r>
            <a:r>
              <a:rPr lang="ru-RU" dirty="0" smtClean="0"/>
              <a:t>адает </a:t>
            </a:r>
            <a:r>
              <a:rPr lang="ru-RU" dirty="0" smtClean="0"/>
              <a:t>восприятие окружающего </a:t>
            </a:r>
            <a:r>
              <a:rPr lang="ru-RU" dirty="0" smtClean="0"/>
              <a:t>мира, становится </a:t>
            </a:r>
            <a:r>
              <a:rPr lang="ru-RU" dirty="0" smtClean="0"/>
              <a:t>неточным и замедленным. В результате ребёнку трудно формировать полноценные образы. Хуже всего у детей с ЗПР развито слуховое восприятие.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Внимание</a:t>
            </a:r>
          </a:p>
          <a:p>
            <a:r>
              <a:rPr lang="ru-RU" dirty="0" smtClean="0"/>
              <a:t>Дети не могут концентрировать своё внимание на одном объекте долгое время. Они делают это поверхностно. Любые посторонние факторы способны их отвлечь.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Память</a:t>
            </a:r>
          </a:p>
          <a:p>
            <a:r>
              <a:rPr lang="ru-RU" dirty="0" smtClean="0"/>
              <a:t>Дети не могут выбрать из услышанной информации именно ту, которую необходимо запомнить. Их память наглядно-образная и мозаичная.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87593"/>
            <a:ext cx="8712968" cy="105103"/>
          </a:xfrm>
        </p:spPr>
        <p:txBody>
          <a:bodyPr>
            <a:normAutofit fontScale="90000"/>
          </a:bodyPr>
          <a:lstStyle/>
          <a:p>
            <a:endParaRPr lang="ru-RU" sz="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784976" cy="53285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700" b="1" dirty="0" smtClean="0">
                <a:solidFill>
                  <a:srgbClr val="FF0000"/>
                </a:solidFill>
              </a:rPr>
              <a:t>Мышление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Лучше всего такие дети мыслят в наглядно-действенном формате. Например, им легче посчитать числа на конкретных, существующих предметах. Образное мышление у них не развито, а абстрактно-логическое и вовсе отсутствует. Они не могут анализировать и сравнивать информацию, а также формулировать выводы и умозаключения.</a:t>
            </a:r>
          </a:p>
          <a:p>
            <a:pPr>
              <a:spcBef>
                <a:spcPts val="0"/>
              </a:spcBef>
            </a:pPr>
            <a:r>
              <a:rPr lang="ru-RU" sz="1700" b="1" dirty="0" smtClean="0">
                <a:solidFill>
                  <a:srgbClr val="FF0000"/>
                </a:solidFill>
              </a:rPr>
              <a:t>Речь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Дети с ЗПР часто подвергаются задержке </a:t>
            </a:r>
            <a:r>
              <a:rPr lang="ru-RU" sz="1700" dirty="0" err="1" smtClean="0"/>
              <a:t>психоречевого</a:t>
            </a:r>
            <a:r>
              <a:rPr lang="ru-RU" sz="1700" dirty="0" smtClean="0"/>
              <a:t> развития, то есть искажают артикуляцию множества звуков, испытывают трудности со словарным запасом, контролем за грамматикой и формулировкой правильного высказывания. Часто это сочетается с </a:t>
            </a:r>
            <a:r>
              <a:rPr lang="ru-RU" sz="1700" dirty="0" err="1" smtClean="0"/>
              <a:t>дислексией</a:t>
            </a:r>
            <a:r>
              <a:rPr lang="ru-RU" sz="1700" dirty="0" smtClean="0"/>
              <a:t> и </a:t>
            </a:r>
            <a:r>
              <a:rPr lang="ru-RU" sz="1700" dirty="0" err="1" smtClean="0"/>
              <a:t>дислалией</a:t>
            </a:r>
            <a:r>
              <a:rPr lang="ru-RU" sz="1700" dirty="0" smtClean="0"/>
              <a:t>. Сложность заключается в том, что необходимо выявлять проблему и приступать к коррекции в как можно раньше, чтобы избежать ухудшения речевого навыка.</a:t>
            </a:r>
          </a:p>
          <a:p>
            <a:pPr>
              <a:spcBef>
                <a:spcPts val="0"/>
              </a:spcBef>
            </a:pPr>
            <a:r>
              <a:rPr lang="ru-RU" sz="1700" b="1" dirty="0" smtClean="0">
                <a:solidFill>
                  <a:srgbClr val="FF0000"/>
                </a:solidFill>
              </a:rPr>
              <a:t>Эмоции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Ребёнок как правило, очень нестабилен в своих эмоциях. Его настроение часто меняется, а разум легко поддается внушению. Также возможны проявления агрессивности, плохой координации и моторики, тревожности и конфликтности. Такие дети в основном замкнуты, зажаты в себе и избегают контакта со сверстниками.</a:t>
            </a:r>
          </a:p>
          <a:p>
            <a:pPr>
              <a:spcBef>
                <a:spcPts val="0"/>
              </a:spcBef>
            </a:pPr>
            <a:r>
              <a:rPr lang="ru-RU" sz="1700" b="1" dirty="0" smtClean="0">
                <a:solidFill>
                  <a:srgbClr val="FF0000"/>
                </a:solidFill>
              </a:rPr>
              <a:t>Физические параметры</a:t>
            </a:r>
          </a:p>
          <a:p>
            <a:pPr>
              <a:spcBef>
                <a:spcPts val="0"/>
              </a:spcBef>
            </a:pPr>
            <a:r>
              <a:rPr lang="ru-RU" sz="1700" dirty="0" smtClean="0"/>
              <a:t>Рост и вес ниже нормы – еще один признак ЗПР. Внешне ребенок с патологией часто выглядит моложе на несколько лет.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e9bec9169244ef9426333fcd7de575e3ef4d78"/>
</p:tagLst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1920</TotalTime>
  <Words>1212</Words>
  <Application>Microsoft Office PowerPoint</Application>
  <PresentationFormat>Экран (4:3)</PresentationFormat>
  <Paragraphs>106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Дети раннего возраста с задержкой психического развития </vt:lpstr>
      <vt:lpstr>Задержка психического развития </vt:lpstr>
      <vt:lpstr>Классификации</vt:lpstr>
      <vt:lpstr>ЗПР конституционального происхождения</vt:lpstr>
      <vt:lpstr>ЗПР соматогенного происхождения</vt:lpstr>
      <vt:lpstr>ЗПР психогенного происхождения</vt:lpstr>
      <vt:lpstr>ЗПР церебрально-органического происхождения</vt:lpstr>
      <vt:lpstr>Симптомы и признаки развития детей с ЗПР</vt:lpstr>
      <vt:lpstr>Слайд 9</vt:lpstr>
      <vt:lpstr>Общие признаки ЗПР</vt:lpstr>
      <vt:lpstr>Отличие ЗПР от умственной отсталости </vt:lpstr>
      <vt:lpstr>Кратко можно выделить такие различия:</vt:lpstr>
      <vt:lpstr>Литература</vt:lpstr>
      <vt:lpstr>Литература</vt:lpstr>
      <vt:lpstr>Дети раннего возраста с задержкой психического развития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Карандаши для рисования</dc:title>
  <dc:creator>obstinate</dc:creator>
  <dc:description>Шаблон презентации с сайта https://presentation-creation.ru/</dc:description>
  <cp:lastModifiedBy>Toshiba-User</cp:lastModifiedBy>
  <cp:revision>811</cp:revision>
  <dcterms:created xsi:type="dcterms:W3CDTF">2018-02-25T09:09:03Z</dcterms:created>
  <dcterms:modified xsi:type="dcterms:W3CDTF">2023-11-26T11:02:43Z</dcterms:modified>
</cp:coreProperties>
</file>