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62" r:id="rId2"/>
    <p:sldId id="257" r:id="rId3"/>
    <p:sldId id="275" r:id="rId4"/>
    <p:sldId id="258" r:id="rId5"/>
    <p:sldId id="259" r:id="rId6"/>
    <p:sldId id="263" r:id="rId7"/>
    <p:sldId id="277" r:id="rId8"/>
    <p:sldId id="260" r:id="rId9"/>
    <p:sldId id="261" r:id="rId10"/>
    <p:sldId id="276" r:id="rId11"/>
    <p:sldId id="264" r:id="rId12"/>
    <p:sldId id="273" r:id="rId13"/>
    <p:sldId id="265" r:id="rId14"/>
    <p:sldId id="266" r:id="rId15"/>
    <p:sldId id="274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5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2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669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8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71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60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7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8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6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4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9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3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1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8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5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dar.tsentr@yandex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268761"/>
            <a:ext cx="6408712" cy="3112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«Уничтоженное детство:</a:t>
            </a:r>
            <a:br>
              <a:rPr lang="ru-RU" dirty="0"/>
            </a:br>
            <a:r>
              <a:rPr lang="ru-RU" dirty="0"/>
              <a:t>Боль без срока давности»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Тематическая музейная экспозиция</a:t>
            </a:r>
          </a:p>
          <a:p>
            <a:r>
              <a:rPr lang="ru-RU" b="1" dirty="0">
                <a:solidFill>
                  <a:schemeClr val="tx1"/>
                </a:solidFill>
              </a:rPr>
              <a:t>школьного музея Центра «Дар»</a:t>
            </a:r>
          </a:p>
          <a:p>
            <a:r>
              <a:rPr lang="ru-RU" b="1" dirty="0">
                <a:solidFill>
                  <a:schemeClr val="tx1"/>
                </a:solidFill>
              </a:rPr>
              <a:t>г. Реж</a:t>
            </a:r>
          </a:p>
        </p:txBody>
      </p:sp>
      <p:pic>
        <p:nvPicPr>
          <p:cNvPr id="7170" name="Рисунок 5" descr="Изображение выглядит как текст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19057"/>
            <a:ext cx="936104" cy="7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E:\Home\Eduard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22995" y="2614475"/>
            <a:ext cx="6741122" cy="151216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F9C178-52DB-4353-A852-8B5221C3F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819213"/>
            <a:ext cx="2019714" cy="29813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1A3120-FAB4-400F-9953-F2EA8F6EC9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043">
            <a:off x="7054163" y="4432746"/>
            <a:ext cx="1695527" cy="12529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A3774-5022-4670-BE02-2F7B008B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F1D63C-5EBD-498C-B8B0-8E4A91514A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D53AF2-E8BB-4188-977A-4C097D884B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8553DA71-F8BA-48AE-A5A3-548B29CC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6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2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FAB0A-FF3E-4811-8099-A6A171F8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32656"/>
            <a:ext cx="6410672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Блокадный дневник</a:t>
            </a:r>
            <a:br>
              <a:rPr lang="ru-RU" b="1" dirty="0"/>
            </a:br>
            <a:r>
              <a:rPr lang="ru-RU" b="1" dirty="0"/>
              <a:t>Тани Савичевой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5E468-0A3B-4039-AAFA-47AEFEC52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664" y="2136706"/>
            <a:ext cx="4176464" cy="4388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</a:t>
            </a:r>
            <a:r>
              <a:rPr lang="ru-RU" sz="2400" b="1" dirty="0"/>
              <a:t>Всем известна история Тани Савичевой, страницы ее блокадного дневника высечены в граните. </a:t>
            </a:r>
            <a:r>
              <a:rPr lang="ru-RU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Дневник Тани Савичевой отражает трагедию блокадного Ленинграда через личные утраты ребенка, знакомя нас с масштабом горя.</a:t>
            </a:r>
          </a:p>
          <a:p>
            <a:endParaRPr lang="ru-RU" dirty="0"/>
          </a:p>
        </p:txBody>
      </p:sp>
      <p:pic>
        <p:nvPicPr>
          <p:cNvPr id="5" name="Picture 3" descr="E:\Home\Eduard\Desktop\2.png">
            <a:extLst>
              <a:ext uri="{FF2B5EF4-FFF2-40B4-BE49-F238E27FC236}">
                <a16:creationId xmlns:a16="http://schemas.microsoft.com/office/drawing/2014/main" id="{1A8129A0-7D53-4B03-921E-E0B32E0A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27176" y="2727176"/>
            <a:ext cx="6858000" cy="1403648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DBBE8A3-84F7-4E31-8981-0EE9CC24C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6594" y="131342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E5193D2-361B-4F20-BEB0-4A5CF75F9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8" y="1772816"/>
            <a:ext cx="2364598" cy="177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FC87F8-0F73-4B8F-BC24-3B490D0374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612">
            <a:off x="6106218" y="3135611"/>
            <a:ext cx="2190730" cy="31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2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6A5ED-350D-4412-A997-120D7FE0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«Белые панамки» –</a:t>
            </a:r>
            <a:br>
              <a:rPr lang="ru-RU" b="1" dirty="0"/>
            </a:br>
            <a:r>
              <a:rPr lang="ru-RU" b="1" dirty="0"/>
              <a:t>история, леденящая душу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073B1-516B-4F96-9586-71ED072F7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4266" y="2420888"/>
            <a:ext cx="2765681" cy="403244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Стихотворение Вадима Егорова «Белые панамки» посвящено памяти погибших детей, глубоко трогая сердца читателей своей искренностью. На эти стихи написана песня, она- как связующая нить от детей военных лет до наших времен.</a:t>
            </a:r>
            <a:endParaRPr lang="ru-RU" sz="1800" b="1" dirty="0">
              <a:latin typeface="+mj-lt"/>
            </a:endParaRPr>
          </a:p>
          <a:p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A6A0A79-89F4-4179-93BB-79015DF37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29" y="3429000"/>
            <a:ext cx="3808652" cy="28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147E4E4-7F4D-4C10-A821-06DF00322C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50"/>
            <a:ext cx="2162200" cy="1576840"/>
          </a:xfrm>
          <a:prstGeom prst="rect">
            <a:avLst/>
          </a:prstGeom>
        </p:spPr>
      </p:pic>
      <p:pic>
        <p:nvPicPr>
          <p:cNvPr id="9" name="Picture 3" descr="E:\Home\Eduard\Desktop\2.png">
            <a:extLst>
              <a:ext uri="{FF2B5EF4-FFF2-40B4-BE49-F238E27FC236}">
                <a16:creationId xmlns:a16="http://schemas.microsoft.com/office/drawing/2014/main" id="{1CF037DE-E521-474D-B56F-9A746A4E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46030" y="2708322"/>
            <a:ext cx="6895707" cy="140364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94E305-2690-4367-B5BF-5B01FED439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202">
            <a:off x="507556" y="2672414"/>
            <a:ext cx="1701360" cy="246840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CD30BCF-11F1-46DF-87B8-EC75819C0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38428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554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98DA2-BBCD-4AAD-B7CD-74B21F9C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096" y="574866"/>
            <a:ext cx="6589200" cy="1280890"/>
          </a:xfrm>
        </p:spPr>
        <p:txBody>
          <a:bodyPr/>
          <a:lstStyle/>
          <a:p>
            <a:pPr algn="ctr"/>
            <a:r>
              <a:rPr lang="ru-RU" b="1" dirty="0"/>
              <a:t>Дети в концлагере –</a:t>
            </a:r>
            <a:br>
              <a:rPr lang="ru-RU" b="1" dirty="0"/>
            </a:br>
            <a:r>
              <a:rPr lang="ru-RU" b="1" dirty="0"/>
              <a:t>истории и образы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D2BA5-0CAF-4E40-AB3C-AEEE64F33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4469" y="2080418"/>
            <a:ext cx="3197531" cy="4360059"/>
          </a:xfrm>
        </p:spPr>
        <p:txBody>
          <a:bodyPr>
            <a:normAutofit/>
          </a:bodyPr>
          <a:lstStyle/>
          <a:p>
            <a:r>
              <a:rPr lang="ru-RU" b="1" dirty="0"/>
              <a:t>Саласпилс – один из крупнейших лагерей смерти для детей, где погибли тысячи невинных детей в жестоких условиях и в борьбе за выживание.</a:t>
            </a:r>
          </a:p>
          <a:p>
            <a:r>
              <a:rPr lang="ru-RU" b="1" dirty="0"/>
              <a:t>В экспозиции представлена детская обувь как символ трагедии миллионов погибших детей.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A60971-92CE-4565-A9FC-65BB0ED753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866143"/>
            <a:ext cx="3197225" cy="2397918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943B7A-63E7-407D-96DB-3785F6A2F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98513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E:\Home\Eduard\Desktop\2.png">
            <a:extLst>
              <a:ext uri="{FF2B5EF4-FFF2-40B4-BE49-F238E27FC236}">
                <a16:creationId xmlns:a16="http://schemas.microsoft.com/office/drawing/2014/main" id="{23919663-68E5-42FA-BC15-97927D33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51193" y="2732338"/>
            <a:ext cx="6876856" cy="137446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F79613-680A-449F-A714-D70A0AA285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73493" y="4653136"/>
            <a:ext cx="3690379" cy="170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1FDFB-81B8-4589-8C8E-20B631A1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624110"/>
            <a:ext cx="5795152" cy="1280890"/>
          </a:xfrm>
        </p:spPr>
        <p:txBody>
          <a:bodyPr/>
          <a:lstStyle/>
          <a:p>
            <a:pPr algn="ctr"/>
            <a:r>
              <a:rPr lang="ru-RU" b="1" dirty="0"/>
              <a:t>Дети в концлагере:</a:t>
            </a:r>
            <a:br>
              <a:rPr lang="ru-RU" b="1" dirty="0"/>
            </a:br>
            <a:r>
              <a:rPr lang="ru-RU" b="1" dirty="0"/>
              <a:t>истории и образы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30A09-1DF5-46DB-AFB8-A50F8AD60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648" y="2136706"/>
            <a:ext cx="3672407" cy="4604414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«Мальчик в полосатой пижаме» Д.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Бойна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это книга, которая через историю дружбы раскрывает трагедию детства в лагерях смерти, помогая осознать масштабы и судьбы юных жертв фашизма. Книга издана более чем в 50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транах.</a:t>
            </a:r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Кукла в полосатом костюме символизирует героев книги, а книга в кольце колючей проволоки означает круги ада, откуда выбраться почти невозможно.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9A688A4-A3C3-4048-83DF-B81DC6E68D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97554"/>
            <a:ext cx="3024335" cy="4236336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87A3F71-F07B-4630-B43B-90246195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22485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E:\Home\Eduard\Desktop\2.png">
            <a:extLst>
              <a:ext uri="{FF2B5EF4-FFF2-40B4-BE49-F238E27FC236}">
                <a16:creationId xmlns:a16="http://schemas.microsoft.com/office/drawing/2014/main" id="{8D68A167-B960-44CB-A8B8-02B8ED861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36604" y="2717748"/>
            <a:ext cx="6876855" cy="1403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49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BA0C1-0F99-46CD-96E3-7B41E3FE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424" y="124255"/>
            <a:ext cx="579515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Аллея ангелов </a:t>
            </a:r>
            <a:br>
              <a:rPr lang="ru-RU" b="1" dirty="0"/>
            </a:br>
            <a:r>
              <a:rPr lang="ru-RU" b="1" dirty="0"/>
              <a:t>и память о детях Донбасса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2734729-A26B-48A4-B9D2-04EFFD7001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3097" y="1988839"/>
            <a:ext cx="6805366" cy="3888432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C1E5A6-E6DD-4191-BE3F-7977EE3E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7166" y="463075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E:\Home\Eduard\Desktop\2.png">
            <a:extLst>
              <a:ext uri="{FF2B5EF4-FFF2-40B4-BE49-F238E27FC236}">
                <a16:creationId xmlns:a16="http://schemas.microsoft.com/office/drawing/2014/main" id="{451BED0D-4D09-4C52-B476-01B65A64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27175" y="2727177"/>
            <a:ext cx="6858000" cy="140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23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FCB2D-01A5-4847-B227-58BADD8E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73236"/>
            <a:ext cx="6194648" cy="15087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Детский дом «Призрение» </a:t>
            </a:r>
            <a:br>
              <a:rPr lang="ru-RU" b="1" dirty="0"/>
            </a:br>
            <a:r>
              <a:rPr lang="ru-RU" b="1" dirty="0"/>
              <a:t>в Макеевке </a:t>
            </a:r>
            <a:br>
              <a:rPr lang="ru-RU" b="1" dirty="0"/>
            </a:br>
            <a:r>
              <a:rPr lang="ru-RU" b="1" dirty="0"/>
              <a:t>(1942- 1944 годы)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27F9F-3365-42E8-A120-E90E4780B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2" y="2492896"/>
            <a:ext cx="3882645" cy="4365104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том, что в этом доме размещался немецкий госпиталь и раненых лечили, забирая у детей всю кровь, в Европе замалчивалась, архивы целенаправленно уничтожались. 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в 2021году в доме были найдены три тетради со списками детей, уничтоженных немцами. Благодаря этим спискам и воспоминаниям выживших детей на памятнике детям – жертвам нацистов появилось 120 имен. Об этом мы узнали из издания международного союза бывших малолетних узников фашизма (1933 – 2023) «Геноцид детей на оккупированных Германией территориях СССР».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C1CE404-9A47-4401-9226-D02E3F50D5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96" y="2492896"/>
            <a:ext cx="3197225" cy="1632677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D9F1631-11D6-49E7-81E9-C7F534FB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4696" y="267817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E:\Home\Eduard\Desktop\2.png">
            <a:extLst>
              <a:ext uri="{FF2B5EF4-FFF2-40B4-BE49-F238E27FC236}">
                <a16:creationId xmlns:a16="http://schemas.microsoft.com/office/drawing/2014/main" id="{E6C3980F-540B-41A8-B594-91F12BB3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47014" y="2728159"/>
            <a:ext cx="6876855" cy="1382826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49E56B-798A-4055-8555-2966397890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43" y="4240171"/>
            <a:ext cx="1704330" cy="250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4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8B04D-04D3-4A83-9DFE-21753164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Муса </a:t>
            </a:r>
            <a:r>
              <a:rPr lang="ru-RU" b="1" dirty="0" err="1"/>
              <a:t>Джалиль</a:t>
            </a:r>
            <a:br>
              <a:rPr lang="ru-RU" b="1" dirty="0"/>
            </a:br>
            <a:r>
              <a:rPr lang="ru-RU" b="1" dirty="0"/>
              <a:t>(1906 – 1944)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59242-71B4-4686-BE02-AF517ACC0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671" y="2136706"/>
            <a:ext cx="3384377" cy="43886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Муса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Джалиль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(1906- 1944)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татарский журналист и поэт. Погиб в плену, отказавшись предать Родину. До нас дошла его «</a:t>
            </a:r>
            <a:r>
              <a:rPr lang="ru-R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Моабитская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тетрадь» и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стихотворения«Чулочки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 и 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«Варварство». В этом году мы отмечали 120 лет со дня рождения поэта.</a:t>
            </a: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B499FA-1BF2-4CE5-9944-7C8C14D4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E:\Home\Eduard\Desktop\2.png">
            <a:extLst>
              <a:ext uri="{FF2B5EF4-FFF2-40B4-BE49-F238E27FC236}">
                <a16:creationId xmlns:a16="http://schemas.microsoft.com/office/drawing/2014/main" id="{EDDB5354-ABB2-4D20-B0E4-C7BE47728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46031" y="2708322"/>
            <a:ext cx="6895711" cy="1403647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6DAC29-D8E5-470D-A292-0F441E112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06" y="3789040"/>
            <a:ext cx="3547886" cy="19956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0C1065-FBE8-4C87-9A54-BB6DCF9A1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05" y="1905000"/>
            <a:ext cx="3474637" cy="1599321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3FFF980-42E8-4058-B40F-A2B4E57233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97" y="3657652"/>
            <a:ext cx="1510272" cy="250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5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3CBF7-FB90-4F26-9F7E-4D26C51B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624110"/>
            <a:ext cx="605063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Аллея ангелов</a:t>
            </a:r>
            <a:br>
              <a:rPr lang="ru-RU" b="1" dirty="0"/>
            </a:br>
            <a:r>
              <a:rPr lang="ru-RU" b="1" dirty="0"/>
              <a:t>и память о детях Донбасса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54ECB-082A-483E-8649-5366B10AC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3" y="2136706"/>
            <a:ext cx="3674738" cy="4388638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Мемориал открыт в 2015 году, на нем имена 117 детей, погибших от рук украинских боевиков. Самое страшное, что список имен продолжает пополняться. В 2017 году на Аллее ангелов установили памятник «Детям Донбасса, детям войны». Мальчик смотрит в небо, прикрывая младшую сестренку. Кирилл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Сидорюк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ценой собственной жизни спас сестренку Таню во время обстрела.</a:t>
            </a:r>
          </a:p>
          <a:p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«Посвящение ангелам. Свидетели правды» – написано на плите Аллеи памяти. В память о каждой детской оборвавшейся жизни. Чтобы знали, чтобы помнили…</a:t>
            </a:r>
            <a:endParaRPr lang="ru-RU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0445A80-C96D-4507-83C6-DB8C1D1061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09084" y="4797152"/>
            <a:ext cx="3197225" cy="1617835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AD4C2C-D960-48F5-9923-BCDA5F20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8263" y="389101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E:\Home\Eduard\Desktop\2.png">
            <a:extLst>
              <a:ext uri="{FF2B5EF4-FFF2-40B4-BE49-F238E27FC236}">
                <a16:creationId xmlns:a16="http://schemas.microsoft.com/office/drawing/2014/main" id="{7456BE07-6CC1-446E-A92C-130F4F624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72607" y="2753754"/>
            <a:ext cx="6876856" cy="1331639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716236-D722-4F0D-B702-6333558B9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87" y="1952920"/>
            <a:ext cx="3632618" cy="24243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6949C1-36F2-49E6-9A64-7E4D53C04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645024"/>
            <a:ext cx="1745769" cy="13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6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19D5C-B91D-4AC6-9668-5E403004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076698"/>
          </a:xfrm>
        </p:spPr>
        <p:txBody>
          <a:bodyPr/>
          <a:lstStyle/>
          <a:p>
            <a:pPr algn="ctr"/>
            <a:r>
              <a:rPr lang="ru-RU" b="1" dirty="0"/>
              <a:t>Книжная полка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C7A97-7C8D-415E-9F42-681172836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648" y="1700808"/>
            <a:ext cx="3736299" cy="502145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    </a:t>
            </a:r>
            <a:r>
              <a:rPr lang="ru-RU" sz="2400" b="1" dirty="0"/>
              <a:t>В этом разделе представлены книги, рассказывающие истории - воспоминания людей, прошедших сквозь ад концлагерей, но сумевших выжить. Книги нам показывают, как этим людям удалось сохранить человечность.</a:t>
            </a:r>
            <a:endParaRPr lang="ru-RU" b="1" dirty="0"/>
          </a:p>
        </p:txBody>
      </p:sp>
      <p:pic>
        <p:nvPicPr>
          <p:cNvPr id="5" name="Picture 3" descr="E:\Home\Eduard\Desktop\2.png">
            <a:extLst>
              <a:ext uri="{FF2B5EF4-FFF2-40B4-BE49-F238E27FC236}">
                <a16:creationId xmlns:a16="http://schemas.microsoft.com/office/drawing/2014/main" id="{955F641B-492B-47F1-9F3C-91DBEB53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46030" y="2708323"/>
            <a:ext cx="6895710" cy="1403647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F186D2-34F9-4C7A-B55A-6947F62F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06632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617E44-0153-43CB-92FF-B7B3EE020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342">
            <a:off x="6235776" y="1741202"/>
            <a:ext cx="1829498" cy="2613568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23CA5D0-37CE-4ACC-BDAF-2D538E6B8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70995" y="4184007"/>
            <a:ext cx="4437577" cy="2049883"/>
          </a:xfrm>
        </p:spPr>
      </p:pic>
    </p:spTree>
    <p:extLst>
      <p:ext uri="{BB962C8B-B14F-4D97-AF65-F5344CB8AC3E}">
        <p14:creationId xmlns:p14="http://schemas.microsoft.com/office/powerpoint/2010/main" val="51222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52400"/>
            <a:ext cx="489654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Ключевые темы </a:t>
            </a:r>
            <a:br>
              <a:rPr lang="ru-RU" b="1" dirty="0"/>
            </a:br>
            <a:r>
              <a:rPr lang="ru-RU" b="1" dirty="0"/>
              <a:t>и значение Фестиваля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5798" y="1631198"/>
            <a:ext cx="331236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Великая Отечественная война- война на уничтожение советского народа.</a:t>
            </a:r>
          </a:p>
          <a:p>
            <a:r>
              <a:rPr lang="ru-RU" b="1" dirty="0"/>
              <a:t>Деятельность поисковых отрядов.</a:t>
            </a:r>
          </a:p>
          <a:p>
            <a:r>
              <a:rPr lang="ru-RU" b="1" dirty="0"/>
              <a:t>Неотвратимость возмездия за преступления нацистов и их пособников во время Великой Отечественной войны и СВО.</a:t>
            </a:r>
          </a:p>
          <a:p>
            <a:r>
              <a:rPr lang="ru-RU" b="1" dirty="0"/>
              <a:t>Сохранение памяти о детях – жертвах преступлений против человечности в </a:t>
            </a:r>
            <a:r>
              <a:rPr lang="en-US" b="1" dirty="0"/>
              <a:t>XX-XXI </a:t>
            </a:r>
            <a:r>
              <a:rPr lang="ru-RU" b="1" dirty="0"/>
              <a:t>вв.</a:t>
            </a:r>
          </a:p>
          <a:p>
            <a:r>
              <a:rPr lang="ru-RU" b="1" dirty="0"/>
              <a:t>Геноцид – история и современность.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9717" y="1631198"/>
            <a:ext cx="3197093" cy="28044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Фестиваль призван сохранить и увековечить память:</a:t>
            </a:r>
          </a:p>
          <a:p>
            <a:r>
              <a:rPr lang="ru-RU" b="1" dirty="0"/>
              <a:t>о жертвах военных преступлений среди мирного населения, </a:t>
            </a:r>
          </a:p>
          <a:p>
            <a:r>
              <a:rPr lang="ru-RU" b="1" dirty="0"/>
              <a:t>о событиях и жертвах военных преступлений нацистов и их пособников во время Великой Отечественной войны 1941 – 1945 гг.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9534" y="332245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E:\Home\Eduard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27175" y="2727177"/>
            <a:ext cx="6858000" cy="140365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83059A-83E0-4437-A2E9-AAB7C31B58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68988"/>
            <a:ext cx="1475102" cy="22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97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DDAD2-4C4D-40C5-91C3-215D2E91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Идея музейной экспозиции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72B71-24EC-41EA-BA5D-B2A8D0230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5098" y="1369136"/>
            <a:ext cx="6662032" cy="71623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Трагедия и страдания детей , вызванные вооруженными конфликтами, не должны повториться!</a:t>
            </a:r>
          </a:p>
        </p:txBody>
      </p:sp>
      <p:pic>
        <p:nvPicPr>
          <p:cNvPr id="5" name="Picture 3" descr="E:\Home\Eduard\Desktop\2.png">
            <a:extLst>
              <a:ext uri="{FF2B5EF4-FFF2-40B4-BE49-F238E27FC236}">
                <a16:creationId xmlns:a16="http://schemas.microsoft.com/office/drawing/2014/main" id="{D41C97E2-1CA7-4F0E-9253-C9717A81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46031" y="2708322"/>
            <a:ext cx="6895711" cy="1403647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AACEE-049B-4E4D-B12E-EB9E63370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98" y="2420888"/>
            <a:ext cx="6912768" cy="3888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C384BB-5E52-4113-A4F0-35D5BE943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98" y="2345458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6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509E5-F876-4C26-8319-EB166F6C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5788-9206-41FF-AA34-68C563EEF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2416" y="2155559"/>
            <a:ext cx="6518016" cy="376739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dirty="0"/>
              <a:t>     623751, Свердловская обл.,</a:t>
            </a:r>
          </a:p>
          <a:p>
            <a:pPr algn="ctr">
              <a:buNone/>
            </a:pPr>
            <a:r>
              <a:rPr lang="ru-RU" sz="2000" b="1" dirty="0"/>
              <a:t>      г. Реж, ул. О. Кошевого, 17</a:t>
            </a:r>
          </a:p>
          <a:p>
            <a:pPr algn="ctr">
              <a:buNone/>
            </a:pPr>
            <a:r>
              <a:rPr lang="ru-RU" sz="2000" b="1" dirty="0"/>
              <a:t>     </a:t>
            </a:r>
            <a:r>
              <a:rPr lang="en-US" sz="2000" b="1" dirty="0"/>
              <a:t>e-mail: </a:t>
            </a:r>
            <a:r>
              <a:rPr lang="en-US" sz="2000" b="1" dirty="0">
                <a:hlinkClick r:id="rId2"/>
              </a:rPr>
              <a:t>dar.tsentr@yandex.ru</a:t>
            </a:r>
            <a:endParaRPr lang="en-US" sz="2000" b="1" dirty="0"/>
          </a:p>
          <a:p>
            <a:pPr algn="ctr">
              <a:buNone/>
            </a:pPr>
            <a:r>
              <a:rPr lang="en-US" sz="2000" b="1" dirty="0"/>
              <a:t>   </a:t>
            </a:r>
            <a:r>
              <a:rPr lang="ru-RU" sz="2000" b="1" dirty="0"/>
              <a:t>   телефон:</a:t>
            </a:r>
            <a:r>
              <a:rPr lang="en-US" sz="2000" b="1" dirty="0"/>
              <a:t> 8(34364) 3-36-64</a:t>
            </a:r>
            <a:endParaRPr lang="ru-RU" sz="2000" b="1" dirty="0"/>
          </a:p>
          <a:p>
            <a:pPr algn="ctr">
              <a:buNone/>
            </a:pPr>
            <a:r>
              <a:rPr lang="en-US" sz="2000" b="1" dirty="0"/>
              <a:t>8(34364) 3-36-</a:t>
            </a:r>
            <a:r>
              <a:rPr lang="ru-RU" sz="2000" b="1" dirty="0"/>
              <a:t>0</a:t>
            </a:r>
            <a:r>
              <a:rPr lang="en-US" sz="2000" b="1" dirty="0"/>
              <a:t>4</a:t>
            </a:r>
            <a:endParaRPr lang="ru-RU" sz="2000" b="1" dirty="0"/>
          </a:p>
          <a:p>
            <a:pPr algn="ctr">
              <a:buNone/>
            </a:pPr>
            <a:endParaRPr lang="ru-RU" sz="2000" b="1" dirty="0"/>
          </a:p>
          <a:p>
            <a:pPr algn="ctr">
              <a:buNone/>
            </a:pPr>
            <a:endParaRPr lang="ru-RU" sz="2000" b="1" dirty="0"/>
          </a:p>
          <a:p>
            <a:pPr algn="ctr">
              <a:buNone/>
            </a:pPr>
            <a:r>
              <a:rPr lang="ru-RU" sz="2000" b="1" dirty="0"/>
              <a:t>      Руководитель музея, </a:t>
            </a:r>
          </a:p>
          <a:p>
            <a:pPr algn="ctr">
              <a:buNone/>
            </a:pPr>
            <a:r>
              <a:rPr lang="ru-RU" sz="2000" b="1" dirty="0"/>
              <a:t>педагог дополнительного   образования</a:t>
            </a:r>
          </a:p>
          <a:p>
            <a:pPr algn="ctr">
              <a:buNone/>
            </a:pPr>
            <a:r>
              <a:rPr lang="ru-RU" sz="2000" b="1" dirty="0"/>
              <a:t>      Князева Галина Александровна</a:t>
            </a: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86A9B8B-8A1B-4F08-BC00-E28B6221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7507" y="197206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E:\Home\Eduard\Desktop\2.png">
            <a:extLst>
              <a:ext uri="{FF2B5EF4-FFF2-40B4-BE49-F238E27FC236}">
                <a16:creationId xmlns:a16="http://schemas.microsoft.com/office/drawing/2014/main" id="{3A93869D-D389-43BB-B08B-D7E348813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632733" y="2776995"/>
            <a:ext cx="6741122" cy="1475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06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081EA-0AB1-4C60-A820-545FF1C5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624110"/>
            <a:ext cx="5363104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«…Попытки искажения исторической правды не прекращаются…»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B9F2185-256F-4988-88BE-1F126EA1A5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57601"/>
            <a:ext cx="7354683" cy="3316101"/>
          </a:xfr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1E75F7B-6263-4585-9E14-13AE4A9D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9534" y="332245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E:\Home\Eduard\Desktop\2.png">
            <a:extLst>
              <a:ext uri="{FF2B5EF4-FFF2-40B4-BE49-F238E27FC236}">
                <a16:creationId xmlns:a16="http://schemas.microsoft.com/office/drawing/2014/main" id="{74C4761F-AD47-44EA-AC3D-A1D56B11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10025" y="2672322"/>
            <a:ext cx="6895710" cy="1475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53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609" y="234514"/>
            <a:ext cx="6589200" cy="1280890"/>
          </a:xfrm>
        </p:spPr>
        <p:txBody>
          <a:bodyPr>
            <a:normAutofit/>
          </a:bodyPr>
          <a:lstStyle/>
          <a:p>
            <a:r>
              <a:rPr lang="ru-RU" b="1" dirty="0"/>
              <a:t>Школьники – хранители исторической памяти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020" y="2150073"/>
            <a:ext cx="3750568" cy="15669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Фестивале активно участвуют ученики 5- 9 классов, формируя музейные экспозиции и представляя исторические работы на конкурсах: Кривошеина Алина (5 класс)  и Николаев Максим (9 класс)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F0CC96C-BD9C-4A28-9D31-D8A54C7077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9509" y="3198780"/>
            <a:ext cx="4392489" cy="254867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7166" y="463075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E:\Home\Eduard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82034" y="2744328"/>
            <a:ext cx="6895710" cy="1331639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A19FF1-898C-45A7-AA24-373D021E4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6" y="3783653"/>
            <a:ext cx="2119204" cy="2813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ADE385-E843-44BA-BDB7-101EF48A65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44" y="5052991"/>
            <a:ext cx="1411911" cy="17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7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Школьный музей </a:t>
            </a:r>
            <a:br>
              <a:rPr lang="ru-RU" b="1" dirty="0"/>
            </a:br>
            <a:r>
              <a:rPr lang="ru-RU" b="1" dirty="0"/>
              <a:t>Центра «Дар»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30397" y="2142956"/>
            <a:ext cx="3345060" cy="452640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Музей «Центра «Дар» «Всему начало здесь – в краю моем любимом» основан в 2017 году с присвоением статуса «Музей образовательной организации».</a:t>
            </a:r>
          </a:p>
          <a:p>
            <a:r>
              <a:rPr lang="ru-RU" b="1" dirty="0"/>
              <a:t>На базе школьного музея реализуется программа дополнительного образования «Школьный музей» для учащихся 5- 9 классов.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2205" y="2136707"/>
            <a:ext cx="3532196" cy="23724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Основной фонд музея представлен материалами и экспонатами по краеведению, связанными с историей г. Режа и его окрестностей, воссоздан интерьер крестьянской избы конца 19- начала 20 веков.</a:t>
            </a:r>
          </a:p>
        </p:txBody>
      </p:sp>
      <p:pic>
        <p:nvPicPr>
          <p:cNvPr id="7" name="Picture 3" descr="E:\Home\Eduard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46030" y="2708323"/>
            <a:ext cx="6895710" cy="1403647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9DDE5AB-C01E-4C7F-9260-A9626CE7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7166" y="463075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7B139F-D79E-47C7-9459-3D534FE10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2005046" cy="23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6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4A307-2CED-49CE-B596-4E465BC9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05405"/>
            <a:ext cx="6048672" cy="1280890"/>
          </a:xfrm>
        </p:spPr>
        <p:txBody>
          <a:bodyPr/>
          <a:lstStyle/>
          <a:p>
            <a:pPr algn="ctr"/>
            <a:r>
              <a:rPr lang="ru-RU" b="1" dirty="0"/>
              <a:t>Музейная экспозиция</a:t>
            </a:r>
            <a:br>
              <a:rPr lang="ru-RU" b="1" dirty="0"/>
            </a:br>
            <a:r>
              <a:rPr lang="ru-RU" b="1" dirty="0"/>
              <a:t>«Без срока давности»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AE9013-0E2C-4733-8424-B233075A6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307" y="2136705"/>
            <a:ext cx="3197093" cy="461588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Коллективным решением администрации Центра, руководителя музея, актива музея было принято решение участвовать в Фестивале музейных экспозиций  по теме «Уничтоженное детство».</a:t>
            </a:r>
          </a:p>
          <a:p>
            <a:r>
              <a:rPr lang="ru-RU" b="1" dirty="0"/>
              <a:t> Выбрали название «Боль без срока давности».</a:t>
            </a:r>
          </a:p>
          <a:p>
            <a:r>
              <a:rPr lang="ru-RU" b="1" dirty="0"/>
              <a:t>Кровь стыла в жилах, когда читали про зверства фашистов, плакали.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89F3C2-934F-4FA4-8979-5E635C8C49B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4" y="1268760"/>
            <a:ext cx="479284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E:\Home\Eduard\Desktop\2.png">
            <a:extLst>
              <a:ext uri="{FF2B5EF4-FFF2-40B4-BE49-F238E27FC236}">
                <a16:creationId xmlns:a16="http://schemas.microsoft.com/office/drawing/2014/main" id="{127C3F21-3455-4CAE-A379-CC4E14216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27176" y="2727176"/>
            <a:ext cx="6858000" cy="1403648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A444BA7-AA63-4DE0-9639-12B29D92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7166" y="463075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CF0684-DABB-4DAC-8C05-AB5D0337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75" y="4195353"/>
            <a:ext cx="3717032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99A80-AB83-47E2-8F0C-A1D54956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60414E-2E5A-4628-A5E0-E1359AF236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7" y="0"/>
            <a:ext cx="9153107" cy="685799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1CB5FA6-E207-4B5B-A7F7-108195882A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EBCC086-6CF3-49D1-8FEF-24D90652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167" y="0"/>
            <a:ext cx="1579833" cy="87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123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Разделы экспозиции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6370" y="2420888"/>
            <a:ext cx="3092151" cy="3320778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Блокада Ленинграда – геноцид русского народа.</a:t>
            </a:r>
          </a:p>
          <a:p>
            <a:pPr>
              <a:lnSpc>
                <a:spcPct val="115000"/>
              </a:lnSpc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Дети в концлагере – истории и образы.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Аллея ангелов и память о детях Донбасса.</a:t>
            </a:r>
          </a:p>
          <a:p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Книжная полка.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6672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E:\Home\Eduard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27176" y="2727176"/>
            <a:ext cx="6858000" cy="140364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73072E-71CC-42AA-8DBE-AB857F6EB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88302"/>
            <a:ext cx="2664296" cy="50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6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Блокада Ленинграда – геноцид советского народа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600200"/>
            <a:ext cx="3236168" cy="4525963"/>
          </a:xfrm>
        </p:spPr>
        <p:txBody>
          <a:bodyPr>
            <a:noAutofit/>
          </a:bodyPr>
          <a:lstStyle/>
          <a:p>
            <a:r>
              <a:rPr lang="ru-RU" sz="1600" b="1" dirty="0"/>
              <a:t>Во время Нюрнбергского процесса (1945- 1946 годы) не было такого понятия как «геноцид», поэтому блокаду Ленинграда рассматривали в ряду других преступлений нацистского режима.</a:t>
            </a:r>
          </a:p>
          <a:p>
            <a:r>
              <a:rPr lang="ru-RU" sz="1600" b="1" dirty="0"/>
              <a:t>В 2021 году Санкт-Петербургский городской суд признал  блокаду Ленинграда геноцидом. Погибло 1 млн 98 тысяч жителей, в том числе и дети.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7307" y="1600200"/>
            <a:ext cx="3197093" cy="430390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6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7106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E:\Home\Eduard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21066" y="2733286"/>
            <a:ext cx="6858000" cy="1391427"/>
          </a:xfrm>
          <a:prstGeom prst="rect">
            <a:avLst/>
          </a:prstGeom>
          <a:noFill/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FC5E90A-2797-4FB8-87FB-6A1C165B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1688"/>
            <a:ext cx="4007947" cy="1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45199054-C45F-4BF1-8283-111167C55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00" y="3386177"/>
            <a:ext cx="4203787" cy="315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467</TotalTime>
  <Words>949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Легкий дым</vt:lpstr>
      <vt:lpstr>«Уничтоженное детство: Боль без срока давности»</vt:lpstr>
      <vt:lpstr>Ключевые темы  и значение Фестиваля</vt:lpstr>
      <vt:lpstr>«…Попытки искажения исторической правды не прекращаются…»</vt:lpstr>
      <vt:lpstr>Школьники – хранители исторической памяти</vt:lpstr>
      <vt:lpstr>Школьный музей  Центра «Дар»</vt:lpstr>
      <vt:lpstr>Музейная экспозиция «Без срока давности»</vt:lpstr>
      <vt:lpstr>Презентация PowerPoint</vt:lpstr>
      <vt:lpstr>Разделы экспозиции</vt:lpstr>
      <vt:lpstr>Блокада Ленинграда – геноцид советского народа</vt:lpstr>
      <vt:lpstr>Презентация PowerPoint</vt:lpstr>
      <vt:lpstr>Блокадный дневник Тани Савичевой</vt:lpstr>
      <vt:lpstr>«Белые панамки» – история, леденящая душу</vt:lpstr>
      <vt:lpstr>Дети в концлагере – истории и образы</vt:lpstr>
      <vt:lpstr>Дети в концлагере: истории и образы</vt:lpstr>
      <vt:lpstr>Аллея ангелов  и память о детях Донбасса</vt:lpstr>
      <vt:lpstr>Детский дом «Призрение»  в Макеевке  (1942- 1944 годы)</vt:lpstr>
      <vt:lpstr>Муса Джалиль (1906 – 1944)</vt:lpstr>
      <vt:lpstr>Аллея ангелов и память о детях Донбасса</vt:lpstr>
      <vt:lpstr>Книжная полка</vt:lpstr>
      <vt:lpstr>Идея музейной экспозиции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 срока давности</dc:title>
  <dc:creator>Библиотека</dc:creator>
  <cp:lastModifiedBy>Gala</cp:lastModifiedBy>
  <cp:revision>50</cp:revision>
  <cp:lastPrinted>2026-04-19T16:26:20Z</cp:lastPrinted>
  <dcterms:created xsi:type="dcterms:W3CDTF">2026-04-09T05:11:22Z</dcterms:created>
  <dcterms:modified xsi:type="dcterms:W3CDTF">2026-05-09T06:33:17Z</dcterms:modified>
</cp:coreProperties>
</file>