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00"/>
    <a:srgbClr val="33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7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ite.igis.ru/blog/media/11706/15278314642718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6" y="762000"/>
            <a:ext cx="9146516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9639" y="0"/>
            <a:ext cx="52998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1 июня – </a:t>
            </a:r>
          </a:p>
          <a:p>
            <a:pPr algn="ctr"/>
            <a:r>
              <a:rPr lang="ru-RU" sz="40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День защиты детей</a:t>
            </a:r>
            <a:endParaRPr lang="ru-RU" sz="4000" b="1" cap="none" spc="50" dirty="0">
              <a:ln w="11430">
                <a:solidFill>
                  <a:srgbClr val="000000"/>
                </a:solidFill>
              </a:ln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87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0" y="228600"/>
            <a:ext cx="3383280" cy="877824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0000CC"/>
                </a:solidFill>
              </a:rPr>
              <a:t> День защиты детей в России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81400" y="1295400"/>
            <a:ext cx="5181600" cy="2362200"/>
          </a:xfrm>
        </p:spPr>
        <p:txBody>
          <a:bodyPr>
            <a:noAutofit/>
          </a:bodyPr>
          <a:lstStyle/>
          <a:p>
            <a:pPr indent="361950" algn="l"/>
            <a:r>
              <a:rPr lang="ru-RU" sz="2000" dirty="0" smtClean="0"/>
              <a:t>В Российской Федерации праздник, посвященный детям, проходит под патронажем детского фонда. </a:t>
            </a:r>
            <a:endParaRPr lang="ru-RU" sz="2000" dirty="0" smtClean="0"/>
          </a:p>
          <a:p>
            <a:pPr indent="361950" algn="l"/>
            <a:r>
              <a:rPr lang="ru-RU" sz="2000" dirty="0" smtClean="0"/>
              <a:t>Главные </a:t>
            </a:r>
            <a:r>
              <a:rPr lang="ru-RU" sz="2000" dirty="0" smtClean="0"/>
              <a:t>участники мероприятия – это дети из многодетных или малообеспеченных семей, инвалиды, сироты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pic>
        <p:nvPicPr>
          <p:cNvPr id="9" name="Содержимое 8" descr="7e7e426742df68f386cb3ae3347bbacb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3200400" cy="2564351"/>
          </a:xfr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81000" y="3581400"/>
            <a:ext cx="8610600" cy="2667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361950" algn="l"/>
            <a:r>
              <a:rPr lang="ru-RU" sz="2000" dirty="0" smtClean="0"/>
              <a:t>Праздник начинается с торжественной речи, затрагивающей благополучие детей всего мира. На улицах города проходят спортивные состязания, различные конкурсы, в которых участников награждают подарками. Заканчивается праздник обычно концертами, музыкальными программами с участием детей.</a:t>
            </a:r>
          </a:p>
          <a:p>
            <a:pPr indent="361950" algn="l"/>
            <a:r>
              <a:rPr lang="ru-RU" sz="2000" dirty="0" smtClean="0"/>
              <a:t>В этот день принято проводить благотворительные акции и помогать детям.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81776" cy="4572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</a:rPr>
              <a:t>День защиты детей в Японии</a:t>
            </a:r>
            <a:r>
              <a:rPr lang="ru-RU" sz="2800" b="1" dirty="0" smtClean="0">
                <a:solidFill>
                  <a:srgbClr val="0000CC"/>
                </a:solidFill>
              </a:rPr>
              <a:t/>
            </a:r>
            <a:br>
              <a:rPr lang="ru-RU" sz="2800" b="1" dirty="0" smtClean="0">
                <a:solidFill>
                  <a:srgbClr val="0000CC"/>
                </a:solidFill>
              </a:rPr>
            </a:b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5211" y="990600"/>
            <a:ext cx="3998581" cy="5715000"/>
          </a:xfrm>
        </p:spPr>
        <p:txBody>
          <a:bodyPr>
            <a:noAutofit/>
          </a:bodyPr>
          <a:lstStyle/>
          <a:p>
            <a:pPr indent="361950" algn="l"/>
            <a:r>
              <a:rPr lang="ru-RU" sz="1800" dirty="0" smtClean="0"/>
              <a:t>Япония отличается тем, что в этой стране у детей — целых три праздника.</a:t>
            </a:r>
          </a:p>
          <a:p>
            <a:pPr indent="361950" algn="l"/>
            <a:r>
              <a:rPr lang="ru-RU" sz="1800" b="1" dirty="0" smtClean="0"/>
              <a:t>Праздник девочек</a:t>
            </a:r>
            <a:r>
              <a:rPr lang="ru-RU" sz="1800" dirty="0" smtClean="0"/>
              <a:t> проходит 3 марта и отмечается выставкой кукол в кимоно.</a:t>
            </a:r>
          </a:p>
          <a:p>
            <a:pPr indent="361950" algn="l"/>
            <a:r>
              <a:rPr lang="ru-RU" sz="1800" b="1" dirty="0" smtClean="0"/>
              <a:t>Праздник </a:t>
            </a:r>
            <a:r>
              <a:rPr lang="ru-RU" sz="1800" b="1" dirty="0" smtClean="0"/>
              <a:t> мальчиков</a:t>
            </a:r>
            <a:r>
              <a:rPr lang="ru-RU" sz="1800" dirty="0" smtClean="0"/>
              <a:t> приходится на 5 мая. На дверь дома вешают флаг с изображением карпа, символизирующего силу и смелость.</a:t>
            </a:r>
          </a:p>
          <a:p>
            <a:pPr indent="361950" algn="l"/>
            <a:r>
              <a:rPr lang="ru-RU" sz="1800" b="1" dirty="0" smtClean="0"/>
              <a:t>Третий праздник</a:t>
            </a:r>
            <a:r>
              <a:rPr lang="ru-RU" sz="1800" dirty="0" smtClean="0"/>
              <a:t> отмечают 15 ноября – это день всех детей, который называется «Семь-пять-три», обозначающий самый счастливый возраст ребенка.</a:t>
            </a:r>
          </a:p>
          <a:p>
            <a:pPr algn="l"/>
            <a:endParaRPr lang="ru-RU" sz="1800" dirty="0"/>
          </a:p>
        </p:txBody>
      </p:sp>
      <p:pic>
        <p:nvPicPr>
          <p:cNvPr id="5" name="Содержимое 4" descr="Tango No Sekku Japanese Children’s Day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914400"/>
            <a:ext cx="3314700" cy="2209800"/>
          </a:xfrm>
        </p:spPr>
      </p:pic>
      <p:pic>
        <p:nvPicPr>
          <p:cNvPr id="4098" name="Picture 2" descr="https://www.timberk.ru/upload/Deti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" y="3253436"/>
            <a:ext cx="2133600" cy="172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elegra.ph/file/907b7b556632d01d14b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11" y="4267200"/>
            <a:ext cx="2628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81776" cy="4572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</a:rPr>
              <a:t>Интересные традиции в Корее</a:t>
            </a:r>
            <a:r>
              <a:rPr lang="ru-RU" sz="2800" b="1" dirty="0" smtClean="0">
                <a:solidFill>
                  <a:srgbClr val="0000CC"/>
                </a:solidFill>
              </a:rPr>
              <a:t/>
            </a:r>
            <a:br>
              <a:rPr lang="ru-RU" sz="2800" b="1" dirty="0" smtClean="0">
                <a:solidFill>
                  <a:srgbClr val="0000CC"/>
                </a:solidFill>
              </a:rPr>
            </a:b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04800" y="990600"/>
            <a:ext cx="3974592" cy="914400"/>
          </a:xfrm>
        </p:spPr>
        <p:txBody>
          <a:bodyPr>
            <a:noAutofit/>
          </a:bodyPr>
          <a:lstStyle/>
          <a:p>
            <a:pPr indent="446088" algn="l"/>
            <a:r>
              <a:rPr lang="ru-RU" sz="2000" dirty="0" smtClean="0"/>
              <a:t>В Корее праздник детей отмечают с 1923 года, вначале он считался праздником мальчиков. Отмечается каждый год, </a:t>
            </a:r>
            <a:endParaRPr lang="ru-RU" sz="2000" dirty="0" smtClean="0"/>
          </a:p>
          <a:p>
            <a:pPr indent="446088" algn="l"/>
            <a:r>
              <a:rPr lang="ru-RU" sz="2000" b="1" dirty="0" smtClean="0"/>
              <a:t>5 </a:t>
            </a:r>
            <a:r>
              <a:rPr lang="ru-RU" sz="2000" b="1" dirty="0" smtClean="0"/>
              <a:t>мая</a:t>
            </a:r>
            <a:r>
              <a:rPr lang="ru-RU" sz="2000" dirty="0" smtClean="0"/>
              <a:t> и признан общественным праздником.</a:t>
            </a:r>
          </a:p>
          <a:p>
            <a:pPr indent="446088" algn="l"/>
            <a:r>
              <a:rPr lang="ru-RU" sz="2000" dirty="0" smtClean="0"/>
              <a:t>В этот день малыши получают долгожданные подарки от родителей и наряжаются в национальные костюмы, чтобы молодое поколение не забывало традиции и культуру страны.</a:t>
            </a:r>
          </a:p>
          <a:p>
            <a:pPr algn="l"/>
            <a:endParaRPr lang="ru-RU" sz="2000" dirty="0"/>
          </a:p>
        </p:txBody>
      </p:sp>
      <p:pic>
        <p:nvPicPr>
          <p:cNvPr id="13" name="Содержимое 12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38600" y="1066800"/>
            <a:ext cx="4965700" cy="279320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81776" cy="457200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</a:rPr>
              <a:t>Швеция и Африка</a:t>
            </a:r>
            <a:r>
              <a:rPr lang="ru-RU" sz="2800" b="1" dirty="0" smtClean="0">
                <a:solidFill>
                  <a:srgbClr val="0000CC"/>
                </a:solidFill>
              </a:rPr>
              <a:t/>
            </a:r>
            <a:br>
              <a:rPr lang="ru-RU" sz="2800" b="1" dirty="0" smtClean="0">
                <a:solidFill>
                  <a:srgbClr val="0000CC"/>
                </a:solidFill>
              </a:rPr>
            </a:b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04800" y="3581400"/>
            <a:ext cx="8351680" cy="914400"/>
          </a:xfrm>
        </p:spPr>
        <p:txBody>
          <a:bodyPr>
            <a:noAutofit/>
          </a:bodyPr>
          <a:lstStyle/>
          <a:p>
            <a:pPr indent="361950" algn="l"/>
            <a:r>
              <a:rPr lang="ru-RU" sz="2000" dirty="0" smtClean="0"/>
              <a:t>В Швеции, как и в Японии, у девочек и мальчиков — разные праздники</a:t>
            </a:r>
            <a:r>
              <a:rPr lang="ru-RU" sz="2000" dirty="0" smtClean="0"/>
              <a:t>. </a:t>
            </a:r>
            <a:r>
              <a:rPr lang="ru-RU" sz="2000" b="1" dirty="0" smtClean="0"/>
              <a:t>Девочки</a:t>
            </a:r>
            <a:r>
              <a:rPr lang="ru-RU" sz="2000" dirty="0" smtClean="0"/>
              <a:t> в свой день наряжаются в костюм Богини в честь Люсии</a:t>
            </a:r>
            <a:r>
              <a:rPr lang="ru-RU" sz="2000" dirty="0" smtClean="0"/>
              <a:t>. </a:t>
            </a:r>
            <a:r>
              <a:rPr lang="ru-RU" sz="2000" b="1" dirty="0" smtClean="0"/>
              <a:t>Мальчики</a:t>
            </a:r>
            <a:r>
              <a:rPr lang="ru-RU" sz="2000" dirty="0" smtClean="0"/>
              <a:t> переодеваются в лангустов. Жители Швеции верят, что костюм лангуста подарит мальчику смелость и выносливость.</a:t>
            </a:r>
          </a:p>
          <a:p>
            <a:pPr indent="361950" algn="l"/>
            <a:r>
              <a:rPr lang="ru-RU" sz="2000" dirty="0" smtClean="0"/>
              <a:t>В Западной Африке в честь дня детей проходит карнавал и длится целый месяц. В это время все проблемы, связанные с трудными условиями жизни, забываются, чтобы дети могли порадоваться празднику.</a:t>
            </a:r>
          </a:p>
          <a:p>
            <a:pPr algn="l"/>
            <a:endParaRPr lang="ru-RU" sz="2000" dirty="0"/>
          </a:p>
        </p:txBody>
      </p:sp>
      <p:pic>
        <p:nvPicPr>
          <p:cNvPr id="11" name="Содержимое 10" descr="1923386_origi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3322517" cy="2514600"/>
          </a:xfrm>
        </p:spPr>
      </p:pic>
      <p:pic>
        <p:nvPicPr>
          <p:cNvPr id="12" name="Рисунок 11" descr="0337278d49db78db833627a27a5e81e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838200"/>
            <a:ext cx="3703481" cy="24927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81776" cy="457200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</a:rPr>
              <a:t>Что дарят на праздник?</a:t>
            </a:r>
            <a:r>
              <a:rPr lang="ru-RU" sz="2800" b="1" dirty="0" smtClean="0">
                <a:solidFill>
                  <a:srgbClr val="0000CC"/>
                </a:solidFill>
              </a:rPr>
              <a:t/>
            </a:r>
            <a:br>
              <a:rPr lang="ru-RU" sz="2800" b="1" dirty="0" smtClean="0">
                <a:solidFill>
                  <a:srgbClr val="0000CC"/>
                </a:solidFill>
              </a:rPr>
            </a:b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2400" y="1066800"/>
            <a:ext cx="5346192" cy="1676400"/>
          </a:xfrm>
        </p:spPr>
        <p:txBody>
          <a:bodyPr>
            <a:noAutofit/>
          </a:bodyPr>
          <a:lstStyle/>
          <a:p>
            <a:pPr indent="361950" algn="l"/>
            <a:r>
              <a:rPr lang="ru-RU" sz="1800" dirty="0" smtClean="0"/>
              <a:t>Лучшим подарком для ребенка в день защиты детей будет сам праздник. Создание торжественный атмосферы, весело проведенное время в парке аттракционов или поход на природу будут дороже любого подарка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Содержимое 4" descr="den-zashhityi-detey-otkryitki-so-stiham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0" y="838200"/>
            <a:ext cx="5029199" cy="3429000"/>
          </a:xfr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838200" y="4724400"/>
            <a:ext cx="8153400" cy="1676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361950" algn="l"/>
            <a:r>
              <a:rPr lang="ru-RU" sz="1800" dirty="0" smtClean="0"/>
              <a:t>Зачастую дети сами знают, чего хотят, и с удовольствием рассказывают, какой подарок им жизненно необходим.</a:t>
            </a:r>
          </a:p>
          <a:p>
            <a:pPr indent="361950" algn="l"/>
            <a:r>
              <a:rPr lang="ru-RU" sz="1800" dirty="0" smtClean="0"/>
              <a:t>Тем не менее, знаменательный день, проведенный с близкими, останется в памяти гораздо дольше, чем очередная игрушка.</a:t>
            </a:r>
          </a:p>
          <a:p>
            <a:pPr algn="l"/>
            <a:endParaRPr lang="ru-RU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ткрытка-с-праздником-международный-день-защиты-детей-1-июня-дети-372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609600"/>
            <a:ext cx="4038600" cy="43436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8200" y="1143000"/>
            <a:ext cx="3733800" cy="51054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Дети являются самым ценным достоянием, которое нужно беречь и защищать от различных невзгод. Конечно, забота молодому поколению требуется не один раз в году, а круглый год. Но в день защиты детей можно сделать чуть больше обычного, подарив частичку тепла малышам.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zen_doc/1889358/pub_5ed4b7c6fb7a78190a2d18d8_5ed4ba35a12a0d122528505c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4803775" cy="320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38133" y="3391606"/>
            <a:ext cx="426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Пусть счастливый детский смех</a:t>
            </a:r>
          </a:p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В вашем доме не смолкает,</a:t>
            </a:r>
          </a:p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Ведь, где дети там всегда</a:t>
            </a:r>
          </a:p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Счастье в воздухе витает,</a:t>
            </a:r>
          </a:p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Радость дарит каждый миг</a:t>
            </a:r>
          </a:p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Проведенный с ними рядом.</a:t>
            </a:r>
          </a:p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Дети — это дар небес,</a:t>
            </a:r>
          </a:p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В жизни главная награда.</a:t>
            </a:r>
          </a:p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Поздравляю с детским Днем!</a:t>
            </a:r>
          </a:p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Защищайте их, любите.</a:t>
            </a:r>
          </a:p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И за шалости детей</a:t>
            </a:r>
          </a:p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Очень строго не корите.</a:t>
            </a:r>
          </a:p>
        </p:txBody>
      </p:sp>
    </p:spTree>
    <p:extLst>
      <p:ext uri="{BB962C8B-B14F-4D97-AF65-F5344CB8AC3E}">
        <p14:creationId xmlns:p14="http://schemas.microsoft.com/office/powerpoint/2010/main" val="3853798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apik.pro/uploads/posts/2021-12/1639295224_39-papik-pro-p-druzhba-klipart-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56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49182" y="2667000"/>
            <a:ext cx="426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Пусть счастливый детский смех</a:t>
            </a:r>
          </a:p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В вашем доме не смолкает,</a:t>
            </a:r>
          </a:p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Ведь, где дети там всегда</a:t>
            </a:r>
          </a:p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Счастье в воздухе витает,</a:t>
            </a:r>
          </a:p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Радость дарит каждый миг</a:t>
            </a:r>
          </a:p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Проведенный с ними рядом.</a:t>
            </a:r>
          </a:p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Дети — это дар небес,</a:t>
            </a:r>
          </a:p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В жизни главная награда.</a:t>
            </a:r>
          </a:p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Поздравляю с детским Днем!</a:t>
            </a:r>
          </a:p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Защищайте их, любите.</a:t>
            </a:r>
          </a:p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И за шалости детей</a:t>
            </a:r>
          </a:p>
          <a:p>
            <a:r>
              <a:rPr lang="ru-RU" b="1" dirty="0">
                <a:solidFill>
                  <a:srgbClr val="0000CC"/>
                </a:solidFill>
                <a:latin typeface="Comic Sans MS" pitchFamily="66" charset="0"/>
              </a:rPr>
              <a:t>Очень строго не корите.</a:t>
            </a:r>
          </a:p>
        </p:txBody>
      </p:sp>
    </p:spTree>
    <p:extLst>
      <p:ext uri="{BB962C8B-B14F-4D97-AF65-F5344CB8AC3E}">
        <p14:creationId xmlns:p14="http://schemas.microsoft.com/office/powerpoint/2010/main" val="184214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914400"/>
            <a:ext cx="3810000" cy="877824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0000CC"/>
                </a:solidFill>
              </a:rPr>
              <a:t>Когда зародилась идея?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3505200"/>
            <a:ext cx="8279576" cy="2789873"/>
          </a:xfrm>
        </p:spPr>
        <p:txBody>
          <a:bodyPr>
            <a:noAutofit/>
          </a:bodyPr>
          <a:lstStyle/>
          <a:p>
            <a:pPr indent="361950" algn="l"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Предпосылкой утверждения праздника стали события, произошедшие 1 июня в 1925 году.</a:t>
            </a:r>
          </a:p>
          <a:p>
            <a:pPr indent="361950" algn="l"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Известно, что в тот день консул Китая организовал в Сан-Франциско праздник для детей. Фестиваль под названием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Дуань-у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дзе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предназначался для ребят, лишившихся родительской опеки.</a:t>
            </a:r>
          </a:p>
          <a:p>
            <a:pPr indent="361950" algn="l"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то же время в Женеве состоялась конференция, направленная на решение проблем подрастающего поколения.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1_525532355d03e525532355d07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4114800" cy="3200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001000" cy="609600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0000CC"/>
                </a:solidFill>
              </a:rPr>
              <a:t>Как </a:t>
            </a:r>
            <a:r>
              <a:rPr lang="ru-RU" sz="3200" i="1" dirty="0" smtClean="0">
                <a:solidFill>
                  <a:srgbClr val="0000CC"/>
                </a:solidFill>
              </a:rPr>
              <a:t>появился День </a:t>
            </a:r>
            <a:r>
              <a:rPr lang="ru-RU" sz="3200" i="1" dirty="0" smtClean="0">
                <a:solidFill>
                  <a:srgbClr val="0000CC"/>
                </a:solidFill>
              </a:rPr>
              <a:t>защиты детей?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81400" y="762000"/>
            <a:ext cx="5334000" cy="4875847"/>
          </a:xfrm>
        </p:spPr>
        <p:txBody>
          <a:bodyPr>
            <a:noAutofit/>
          </a:bodyPr>
          <a:lstStyle/>
          <a:p>
            <a:pPr marL="7938" indent="438150" algn="l"/>
            <a:r>
              <a:rPr lang="ru-RU" sz="1800" dirty="0" smtClean="0"/>
              <a:t>До середины XX века дети были абсолютно бесправны. Родители распоряжались ими по своему усмотрению,  имея полное право решать все за них.</a:t>
            </a:r>
          </a:p>
          <a:p>
            <a:pPr marL="7938" indent="438150" algn="l"/>
            <a:r>
              <a:rPr lang="ru-RU" sz="1800" dirty="0" smtClean="0"/>
              <a:t>Законодательство во многих странах никак не смягчало наказание для несовершеннолетних преступников, применяя смертную казнь. А в Англии в XVIII веке детей заставляли работать в шахтах по 12 часов.</a:t>
            </a:r>
          </a:p>
          <a:p>
            <a:pPr marL="7938" indent="438150" algn="l"/>
            <a:r>
              <a:rPr lang="ru-RU" sz="1800" dirty="0" smtClean="0"/>
              <a:t>Жестокое обращение, насилие и детская преступность привели к тому, что в 1949 году в Париже женский конгресс поднял вопрос о защите детей. И 1 июня 1950 года впервые был проведен праздник, названный Днем защиты детей.</a:t>
            </a:r>
          </a:p>
          <a:p>
            <a:pPr marL="7938" indent="438150" algn="l"/>
            <a:r>
              <a:rPr lang="ru-RU" sz="1800" dirty="0" smtClean="0"/>
              <a:t>На протяжении нескольких десятков лет этот праздник является доброй традицией, принятой во всем мире.</a:t>
            </a:r>
            <a:endParaRPr lang="ru-RU" sz="1800" dirty="0"/>
          </a:p>
        </p:txBody>
      </p:sp>
      <p:pic>
        <p:nvPicPr>
          <p:cNvPr id="7" name="Содержимое 6" descr="deti001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066800"/>
            <a:ext cx="3200400" cy="3200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152400"/>
            <a:ext cx="3505200" cy="6096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00CC"/>
                </a:solidFill>
              </a:rPr>
              <a:t>Смысл праздника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38142" y="685800"/>
            <a:ext cx="3383280" cy="2789873"/>
          </a:xfrm>
        </p:spPr>
        <p:txBody>
          <a:bodyPr>
            <a:noAutofit/>
          </a:bodyPr>
          <a:lstStyle/>
          <a:p>
            <a:pPr indent="361950" algn="l"/>
            <a:r>
              <a:rPr lang="ru-RU" sz="1800" dirty="0" smtClean="0"/>
              <a:t>Цель праздника – решить проблемы детей, которые существуют даже в самых развитых странах.</a:t>
            </a:r>
          </a:p>
          <a:p>
            <a:pPr indent="361950" algn="l"/>
            <a:r>
              <a:rPr lang="ru-RU" sz="1800" dirty="0" smtClean="0"/>
              <a:t>Если детям Африки и Азии грозит голод и болезни, то благополучные дети имеют ряд проблем, связанных с компьютерной зависимостью. Японцы обеспокоены проникновением западных ценностей, а население Западной Европы считает половую жизнь подростков слишком ранней.</a:t>
            </a:r>
          </a:p>
        </p:txBody>
      </p:sp>
      <p:pic>
        <p:nvPicPr>
          <p:cNvPr id="7" name="Содержимое 6" descr="maxresdefault-1--1024x57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5410200" cy="3708202"/>
          </a:xfr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04800" y="4038600"/>
            <a:ext cx="5029200" cy="21336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9144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9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День защиты детей – это напоминание о том, что не стоит забыть о правах детей. Возможность защитить молодое поколение от агрессии, физического насилия, рабского труда. </a:t>
            </a:r>
            <a:endParaRPr lang="ru-RU" sz="1800" dirty="0" smtClean="0"/>
          </a:p>
          <a:p>
            <a:r>
              <a:rPr lang="ru-RU" sz="1800" dirty="0" smtClean="0"/>
              <a:t>Суть </a:t>
            </a:r>
            <a:r>
              <a:rPr lang="ru-RU" sz="1800" dirty="0" smtClean="0"/>
              <a:t>праздника — в осознании всей ответственности, которые несут взрослые в жизни детей – будущего нашей планеты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7800" y="457200"/>
            <a:ext cx="3519376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/>
              <a:t>Проведение Дня защиты детей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000" y="1447800"/>
            <a:ext cx="3974592" cy="18288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Уделяется </a:t>
            </a:r>
            <a:r>
              <a:rPr lang="ru-RU" sz="2000" dirty="0" smtClean="0"/>
              <a:t>особое внимание сиротам, инвалидам. Огромное количество волонтеров посещают больницы, детские дома, чтобы подарить детям немного заботы и уделить внимание тому, у кого нет родителей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pic>
        <p:nvPicPr>
          <p:cNvPr id="2050" name="Picture 2" descr="https://xn--80aje0aeeii.xn--p1ai/wp-content/uploads/2021/07/bc963ec85fd8de5dc5275e68dc8be53b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651375" cy="310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490790" y="3657600"/>
            <a:ext cx="4538409" cy="1828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361950" algn="l"/>
            <a:r>
              <a:rPr lang="ru-RU" sz="2000" dirty="0" smtClean="0"/>
              <a:t>Часто в день защиты детей выступают творческие коллективы, проходят художественные выставки детских рисунков.</a:t>
            </a:r>
          </a:p>
          <a:p>
            <a:pPr indent="361950" algn="l"/>
            <a:r>
              <a:rPr lang="ru-RU" sz="2000" dirty="0" smtClean="0"/>
              <a:t>В этот день принято оказывать поддержку, задумываясь о тяжелой судьбе неблагополучных детей, оказавшихся в тяжелой ситуации.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7800" y="533400"/>
            <a:ext cx="3671776" cy="4572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00CC"/>
                </a:solidFill>
              </a:rPr>
              <a:t>Флаг — символ детского праздника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43000" y="4267200"/>
            <a:ext cx="7696200" cy="2209800"/>
          </a:xfrm>
        </p:spPr>
        <p:txBody>
          <a:bodyPr>
            <a:noAutofit/>
          </a:bodyPr>
          <a:lstStyle/>
          <a:p>
            <a:pPr indent="361950" algn="l"/>
            <a:r>
              <a:rPr lang="ru-RU" sz="2000" dirty="0" smtClean="0"/>
              <a:t>У дня защиты детей имеется флаг, признанный множеством стран мира.</a:t>
            </a:r>
          </a:p>
          <a:p>
            <a:pPr indent="361950" algn="l"/>
            <a:r>
              <a:rPr lang="ru-RU" sz="2000" dirty="0" smtClean="0"/>
              <a:t>Зеленый фон олицетворяет плодородие и гармонию.</a:t>
            </a:r>
          </a:p>
          <a:p>
            <a:pPr indent="361950" algn="l"/>
            <a:r>
              <a:rPr lang="ru-RU" sz="2000" dirty="0" smtClean="0"/>
              <a:t>Земной шар – это планета, общий дом всех детей.</a:t>
            </a:r>
          </a:p>
          <a:p>
            <a:pPr indent="361950" algn="l"/>
            <a:r>
              <a:rPr lang="ru-RU" sz="2000" dirty="0" smtClean="0"/>
              <a:t>Разноцветные человечки вокруг планеты означают толерантность, символ терпимости к различным расам.</a:t>
            </a:r>
          </a:p>
          <a:p>
            <a:pPr indent="361950" algn="l"/>
            <a:endParaRPr lang="ru-RU" sz="2000" dirty="0"/>
          </a:p>
        </p:txBody>
      </p:sp>
      <p:pic>
        <p:nvPicPr>
          <p:cNvPr id="5" name="Содержимое 4" descr="den_zashhity_detej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304800"/>
            <a:ext cx="4974167" cy="3581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200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</a:rPr>
              <a:t>Декларация и Конвенция </a:t>
            </a:r>
            <a:r>
              <a:rPr lang="ru-RU" sz="2800" b="1" i="1" dirty="0" smtClean="0">
                <a:solidFill>
                  <a:srgbClr val="0000CC"/>
                </a:solidFill>
              </a:rPr>
              <a:t/>
            </a:r>
            <a:br>
              <a:rPr lang="ru-RU" sz="2800" b="1" i="1" dirty="0" smtClean="0">
                <a:solidFill>
                  <a:srgbClr val="0000CC"/>
                </a:solidFill>
              </a:rPr>
            </a:br>
            <a:r>
              <a:rPr lang="ru-RU" sz="2800" b="1" i="1" dirty="0" smtClean="0">
                <a:solidFill>
                  <a:srgbClr val="0000CC"/>
                </a:solidFill>
              </a:rPr>
              <a:t>в </a:t>
            </a:r>
            <a:r>
              <a:rPr lang="ru-RU" sz="2800" b="1" i="1" dirty="0" smtClean="0">
                <a:solidFill>
                  <a:srgbClr val="0000CC"/>
                </a:solidFill>
              </a:rPr>
              <a:t>пользу детей</a:t>
            </a:r>
            <a:r>
              <a:rPr lang="ru-RU" sz="2800" b="1" dirty="0" smtClean="0">
                <a:solidFill>
                  <a:srgbClr val="0000CC"/>
                </a:solidFill>
              </a:rPr>
              <a:t/>
            </a:r>
            <a:br>
              <a:rPr lang="ru-RU" sz="2800" b="1" dirty="0" smtClean="0">
                <a:solidFill>
                  <a:srgbClr val="0000CC"/>
                </a:solidFill>
              </a:rPr>
            </a:b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04800" y="1219200"/>
            <a:ext cx="8305800" cy="3200400"/>
          </a:xfrm>
        </p:spPr>
        <p:txBody>
          <a:bodyPr>
            <a:noAutofit/>
          </a:bodyPr>
          <a:lstStyle/>
          <a:p>
            <a:pPr indent="361950" algn="l"/>
            <a:r>
              <a:rPr lang="ru-RU" sz="2000" dirty="0" smtClean="0"/>
              <a:t>В 1959 году была создана </a:t>
            </a:r>
            <a:r>
              <a:rPr lang="ru-RU" sz="2000" b="1" dirty="0" smtClean="0"/>
              <a:t> Декларация прав ребенка.</a:t>
            </a:r>
            <a:endParaRPr lang="ru-RU" sz="2000" dirty="0" smtClean="0"/>
          </a:p>
          <a:p>
            <a:pPr indent="361950" algn="l"/>
            <a:r>
              <a:rPr lang="ru-RU" sz="2000" dirty="0" smtClean="0"/>
              <a:t>В основе Декларации был призыв к соблюдению прав и свободы детей. Родителям, государственным органам и неправительственным организациям рекомендовалось признать свою ответственность в воспитании детей и не ущемлять их права</a:t>
            </a:r>
            <a:r>
              <a:rPr lang="ru-RU" sz="2000" dirty="0" smtClean="0"/>
              <a:t>. Этот документ не </a:t>
            </a:r>
            <a:r>
              <a:rPr lang="ru-RU" sz="2000" dirty="0" smtClean="0"/>
              <a:t>имел юридической силы</a:t>
            </a:r>
            <a:r>
              <a:rPr lang="ru-RU" sz="2000" dirty="0" smtClean="0"/>
              <a:t>.</a:t>
            </a:r>
          </a:p>
          <a:p>
            <a:pPr indent="361950" algn="l"/>
            <a:r>
              <a:rPr lang="ru-RU" sz="2000" dirty="0" smtClean="0"/>
              <a:t> </a:t>
            </a:r>
            <a:r>
              <a:rPr lang="ru-RU" sz="2000" dirty="0" smtClean="0"/>
              <a:t>Первым правовым документом по правам детей считается </a:t>
            </a:r>
            <a:r>
              <a:rPr lang="ru-RU" sz="2000" b="1" dirty="0" smtClean="0"/>
              <a:t>Конвенция</a:t>
            </a:r>
            <a:r>
              <a:rPr lang="ru-RU" sz="2000" dirty="0" smtClean="0"/>
              <a:t>, подписанная 1990 года 61 страной. Документ содержал 54 статьи, в которых рассматривались права детей и обязанности родителей.</a:t>
            </a:r>
          </a:p>
          <a:p>
            <a:pPr algn="l"/>
            <a:endParaRPr lang="ru-RU" sz="2000" dirty="0"/>
          </a:p>
        </p:txBody>
      </p:sp>
      <p:pic>
        <p:nvPicPr>
          <p:cNvPr id="11" name="Содержимое 10" descr="s1200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86400" y="4267200"/>
            <a:ext cx="3458723" cy="2438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228600"/>
            <a:ext cx="3383280" cy="87782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</a:rPr>
              <a:t>Немного статистики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81600" y="1248727"/>
            <a:ext cx="3631376" cy="2180273"/>
          </a:xfrm>
        </p:spPr>
        <p:txBody>
          <a:bodyPr>
            <a:noAutofit/>
          </a:bodyPr>
          <a:lstStyle/>
          <a:p>
            <a:pPr marL="7938" indent="438150" algn="l"/>
            <a:r>
              <a:rPr lang="ru-RU" sz="1800" dirty="0" smtClean="0">
                <a:cs typeface="Arial" pitchFamily="34" charset="0"/>
              </a:rPr>
              <a:t>По статистике, среди населения планеты около 20-25% являются детьми. Несмотря на существенные различия государств, с опасностью для жизни и здоровья ребенка неизбежно сталкивается большинство стран мира.</a:t>
            </a:r>
            <a:endParaRPr lang="ru-RU" sz="1800" dirty="0">
              <a:cs typeface="Arial" pitchFamily="34" charset="0"/>
            </a:endParaRPr>
          </a:p>
        </p:txBody>
      </p:sp>
      <p:pic>
        <p:nvPicPr>
          <p:cNvPr id="3074" name="Picture 2" descr="https://www.culture.ru/storage/images/7ba10492-c176-5795-8874-4974934325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8600"/>
            <a:ext cx="478862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64228" y="3733800"/>
            <a:ext cx="4914900" cy="2133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9144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9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В России каждый год численность детей уменьшается на миллион, начиная с 2010 года. При этом рост отказа от детей, брошенных в приюты, растет.</a:t>
            </a:r>
          </a:p>
          <a:p>
            <a:r>
              <a:rPr lang="ru-RU" sz="1800" dirty="0" smtClean="0"/>
              <a:t>Статистика приводит также неутешительные данные по количеству детей с отклонениями в развитии.</a:t>
            </a:r>
          </a:p>
          <a:p>
            <a:endParaRPr lang="ru-RU" sz="1800" dirty="0"/>
          </a:p>
        </p:txBody>
      </p:sp>
      <p:pic>
        <p:nvPicPr>
          <p:cNvPr id="1026" name="Picture 2" descr="https://cdn.fishki.net/upload/post/2017/05/24/2297862/5ee6f1229311e51b2f491c043c25ec9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1000"/>
            <a:ext cx="3349625" cy="25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648200" cy="45720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0000CC"/>
                </a:solidFill>
              </a:rPr>
              <a:t>Гарантии прав ребенка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295400"/>
            <a:ext cx="4343400" cy="1676400"/>
          </a:xfrm>
        </p:spPr>
        <p:txBody>
          <a:bodyPr>
            <a:noAutofit/>
          </a:bodyPr>
          <a:lstStyle/>
          <a:p>
            <a:pPr indent="361950" algn="l"/>
            <a:r>
              <a:rPr lang="ru-RU" sz="2000" dirty="0" smtClean="0"/>
              <a:t>В 1998 году в России утвержден Федеральный закон, направленный на защиту прав ребенка. Этот закон установил ряд гарантий, защищающих интересы детей.</a:t>
            </a:r>
          </a:p>
          <a:p>
            <a:pPr algn="l"/>
            <a:endParaRPr lang="ru-RU" sz="2000" dirty="0"/>
          </a:p>
        </p:txBody>
      </p:sp>
      <p:pic>
        <p:nvPicPr>
          <p:cNvPr id="5" name="Содержимое 4" descr="1506010916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76800" y="304800"/>
            <a:ext cx="4105156" cy="3124200"/>
          </a:xfr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3048000" y="3962400"/>
            <a:ext cx="5791200" cy="2590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361950" algn="l"/>
            <a:r>
              <a:rPr lang="ru-RU" sz="2000" dirty="0" smtClean="0"/>
              <a:t>Таким образом, государство признает детские годы жизни важнейшим этапом в становлении личности, воспитания патриотизма каждого гражданина страны. Подготовка к полноценной жизни и развитие творческой активности, нравственности признаны важными элементами в воспитании детей.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182</TotalTime>
  <Words>877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Презентация PowerPoint</vt:lpstr>
      <vt:lpstr>Когда зародилась идея?</vt:lpstr>
      <vt:lpstr>Как появился День защиты детей?</vt:lpstr>
      <vt:lpstr>Смысл праздника</vt:lpstr>
      <vt:lpstr>Проведение Дня защиты детей </vt:lpstr>
      <vt:lpstr>Флаг — символ детского праздника</vt:lpstr>
      <vt:lpstr>Декларация и Конвенция  в пользу детей </vt:lpstr>
      <vt:lpstr>Немного статистики</vt:lpstr>
      <vt:lpstr>Гарантии прав ребенка</vt:lpstr>
      <vt:lpstr> День защиты детей в России</vt:lpstr>
      <vt:lpstr>День защиты детей в Японии </vt:lpstr>
      <vt:lpstr>Интересные традиции в Корее </vt:lpstr>
      <vt:lpstr>Швеция и Африка </vt:lpstr>
      <vt:lpstr>Что дарят на праздник? </vt:lpstr>
      <vt:lpstr>Дети являются самым ценным достоянием, которое нужно беречь и защищать от различных невзгод. Конечно, забота молодому поколению требуется не один раз в году, а круглый год. Но в день защиты детей можно сделать чуть больше обычного, подарив частичку тепла малышам.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Светлана Демина</cp:lastModifiedBy>
  <cp:revision>23</cp:revision>
  <dcterms:created xsi:type="dcterms:W3CDTF">2020-05-16T04:36:55Z</dcterms:created>
  <dcterms:modified xsi:type="dcterms:W3CDTF">2022-05-28T12:00:38Z</dcterms:modified>
</cp:coreProperties>
</file>