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0C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5292080" cy="1728192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  <a:lvl2pPr>
              <a:defRPr>
                <a:solidFill>
                  <a:srgbClr val="C00000"/>
                </a:solidFill>
              </a:defRPr>
            </a:lvl2pPr>
            <a:lvl3pPr>
              <a:defRPr>
                <a:solidFill>
                  <a:srgbClr val="C00000"/>
                </a:solidFill>
              </a:defRPr>
            </a:lvl3pPr>
            <a:lvl4pPr>
              <a:defRPr>
                <a:solidFill>
                  <a:srgbClr val="C00000"/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  <a:lvl2pPr>
              <a:defRPr>
                <a:solidFill>
                  <a:srgbClr val="C00000"/>
                </a:solidFill>
              </a:defRPr>
            </a:lvl2pPr>
            <a:lvl3pPr>
              <a:defRPr>
                <a:solidFill>
                  <a:srgbClr val="C00000"/>
                </a:solidFill>
              </a:defRPr>
            </a:lvl3pPr>
            <a:lvl4pPr>
              <a:defRPr>
                <a:solidFill>
                  <a:srgbClr val="C00000"/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79712" y="802940"/>
            <a:ext cx="7092280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Текст 2"/>
          <p:cNvSpPr>
            <a:spLocks noGrp="1"/>
          </p:cNvSpPr>
          <p:nvPr>
            <p:ph idx="1"/>
          </p:nvPr>
        </p:nvSpPr>
        <p:spPr>
          <a:xfrm>
            <a:off x="0" y="2276872"/>
            <a:ext cx="7236296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  <a:lvl2pPr>
              <a:defRPr sz="2400">
                <a:solidFill>
                  <a:srgbClr val="C00000"/>
                </a:solidFill>
              </a:defRPr>
            </a:lvl2pPr>
            <a:lvl3pPr>
              <a:defRPr sz="2000">
                <a:solidFill>
                  <a:srgbClr val="C00000"/>
                </a:solidFill>
              </a:defRPr>
            </a:lvl3pPr>
            <a:lvl4pPr>
              <a:defRPr sz="1800">
                <a:solidFill>
                  <a:srgbClr val="C00000"/>
                </a:solidFill>
              </a:defRPr>
            </a:lvl4pPr>
            <a:lvl5pPr>
              <a:defRPr sz="1800">
                <a:solidFill>
                  <a:srgbClr val="C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  <a:lvl2pPr>
              <a:defRPr sz="2400">
                <a:solidFill>
                  <a:srgbClr val="C00000"/>
                </a:solidFill>
              </a:defRPr>
            </a:lvl2pPr>
            <a:lvl3pPr>
              <a:defRPr sz="2000">
                <a:solidFill>
                  <a:srgbClr val="C00000"/>
                </a:solidFill>
              </a:defRPr>
            </a:lvl3pPr>
            <a:lvl4pPr>
              <a:defRPr sz="1800">
                <a:solidFill>
                  <a:srgbClr val="C00000"/>
                </a:solidFill>
              </a:defRPr>
            </a:lvl4pPr>
            <a:lvl5pPr>
              <a:defRPr sz="1800">
                <a:solidFill>
                  <a:srgbClr val="C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748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502048"/>
            <a:ext cx="4040188" cy="3951288"/>
          </a:xfrm>
        </p:spPr>
        <p:txBody>
          <a:bodyPr/>
          <a:lstStyle>
            <a:lvl1pPr>
              <a:defRPr sz="2400">
                <a:solidFill>
                  <a:srgbClr val="C00000"/>
                </a:solidFill>
              </a:defRPr>
            </a:lvl1pPr>
            <a:lvl2pPr>
              <a:defRPr sz="2000">
                <a:solidFill>
                  <a:srgbClr val="C00000"/>
                </a:solidFill>
              </a:defRPr>
            </a:lvl2pPr>
            <a:lvl3pPr>
              <a:defRPr sz="1800">
                <a:solidFill>
                  <a:srgbClr val="C00000"/>
                </a:solidFill>
              </a:defRPr>
            </a:lvl3pPr>
            <a:lvl4pPr>
              <a:defRPr sz="1600">
                <a:solidFill>
                  <a:srgbClr val="C00000"/>
                </a:solidFill>
              </a:defRPr>
            </a:lvl4pPr>
            <a:lvl5pPr>
              <a:defRPr sz="1600">
                <a:solidFill>
                  <a:srgbClr val="C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92514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502048"/>
            <a:ext cx="4041775" cy="3951288"/>
          </a:xfrm>
        </p:spPr>
        <p:txBody>
          <a:bodyPr/>
          <a:lstStyle>
            <a:lvl1pPr>
              <a:defRPr sz="2400">
                <a:solidFill>
                  <a:srgbClr val="C00000"/>
                </a:solidFill>
              </a:defRPr>
            </a:lvl1pPr>
            <a:lvl2pPr>
              <a:defRPr sz="2000">
                <a:solidFill>
                  <a:srgbClr val="C00000"/>
                </a:solidFill>
              </a:defRPr>
            </a:lvl2pPr>
            <a:lvl3pPr>
              <a:defRPr sz="1800">
                <a:solidFill>
                  <a:srgbClr val="C00000"/>
                </a:solidFill>
              </a:defRPr>
            </a:lvl3pPr>
            <a:lvl4pPr>
              <a:defRPr sz="1600">
                <a:solidFill>
                  <a:srgbClr val="C00000"/>
                </a:solidFill>
              </a:defRPr>
            </a:lvl4pPr>
            <a:lvl5pPr>
              <a:defRPr sz="1600">
                <a:solidFill>
                  <a:srgbClr val="C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rgbClr val="C00000"/>
                </a:solidFill>
              </a:defRPr>
            </a:lvl1pPr>
            <a:lvl2pPr>
              <a:defRPr sz="2800">
                <a:solidFill>
                  <a:srgbClr val="C00000"/>
                </a:solidFill>
              </a:defRPr>
            </a:lvl2pPr>
            <a:lvl3pPr>
              <a:defRPr sz="2400">
                <a:solidFill>
                  <a:srgbClr val="C00000"/>
                </a:solidFill>
              </a:defRPr>
            </a:lvl3pPr>
            <a:lvl4pPr>
              <a:defRPr sz="2000">
                <a:solidFill>
                  <a:srgbClr val="C00000"/>
                </a:solidFill>
              </a:defRPr>
            </a:lvl4pPr>
            <a:lvl5pPr>
              <a:defRPr sz="2000">
                <a:solidFill>
                  <a:srgbClr val="C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C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75266"/>
            <a:ext cx="7092280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276872"/>
            <a:ext cx="7236296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</a:defRPr>
            </a:lvl1pPr>
          </a:lstStyle>
          <a:p>
            <a:fld id="{D334A640-2B33-4371-8927-ED1512D52EFE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96F756F6-2C43-494C-854E-0EF3F5EA8DC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C0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C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0" y="692696"/>
            <a:ext cx="5292080" cy="42365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Навыки конструктивного общения с подростками в семье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>
                <a:solidFill>
                  <a:srgbClr val="BB00C0"/>
                </a:solidFill>
                <a:effectLst/>
                <a:latin typeface="Trebuchet MS" pitchFamily="34" charset="0"/>
              </a:rPr>
              <a:t>педагог-психолог</a:t>
            </a:r>
            <a:br>
              <a:rPr lang="ru-RU" sz="1800" dirty="0" smtClean="0">
                <a:solidFill>
                  <a:srgbClr val="BB00C0"/>
                </a:solidFill>
                <a:effectLst/>
                <a:latin typeface="Trebuchet MS" pitchFamily="34" charset="0"/>
              </a:rPr>
            </a:br>
            <a:r>
              <a:rPr lang="ru-RU" sz="1800" dirty="0" err="1" smtClean="0">
                <a:solidFill>
                  <a:srgbClr val="BB00C0"/>
                </a:solidFill>
                <a:effectLst/>
                <a:latin typeface="Trebuchet MS" pitchFamily="34" charset="0"/>
              </a:rPr>
              <a:t>Коркодинова</a:t>
            </a:r>
            <a:r>
              <a:rPr lang="ru-RU" sz="1800" dirty="0" smtClean="0">
                <a:solidFill>
                  <a:srgbClr val="BB00C0"/>
                </a:solidFill>
                <a:effectLst/>
                <a:latin typeface="Trebuchet MS" pitchFamily="34" charset="0"/>
              </a:rPr>
              <a:t> К. В.</a:t>
            </a:r>
            <a:br>
              <a:rPr lang="ru-RU" sz="1800" dirty="0" smtClean="0">
                <a:solidFill>
                  <a:srgbClr val="BB00C0"/>
                </a:solidFill>
                <a:effectLst/>
                <a:latin typeface="Trebuchet MS" pitchFamily="34" charset="0"/>
              </a:rPr>
            </a:br>
            <a:r>
              <a:rPr lang="ru-RU" sz="1800" dirty="0" smtClean="0">
                <a:solidFill>
                  <a:srgbClr val="BB00C0"/>
                </a:solidFill>
                <a:effectLst/>
                <a:latin typeface="Trebuchet MS" pitchFamily="34" charset="0"/>
              </a:rPr>
              <a:t>ГБОУ «Центр «Дар»</a:t>
            </a:r>
            <a:endParaRPr lang="ru-RU" sz="1800" dirty="0">
              <a:solidFill>
                <a:srgbClr val="BB00C0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142852"/>
            <a:ext cx="7000892" cy="135732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Общие </a:t>
            </a:r>
            <a:r>
              <a:rPr lang="ru-RU" sz="2800" dirty="0" smtClean="0"/>
              <a:t>рекомендации для конструктивного взаимодействия с подростком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1643050"/>
            <a:ext cx="7358114" cy="378621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Больше </a:t>
            </a:r>
            <a:r>
              <a:rPr lang="ru-RU" dirty="0" smtClean="0"/>
              <a:t>времени посвящайте </a:t>
            </a:r>
            <a:r>
              <a:rPr lang="ru-RU" dirty="0" smtClean="0"/>
              <a:t>ребенку</a:t>
            </a:r>
            <a:endParaRPr lang="ru-RU" dirty="0" smtClean="0"/>
          </a:p>
          <a:p>
            <a:pPr lvl="0"/>
            <a:r>
              <a:rPr lang="ru-RU" dirty="0" smtClean="0"/>
              <a:t>Поддерживайте своего ребенка и отмечайте его успехи;</a:t>
            </a:r>
          </a:p>
          <a:p>
            <a:pPr lvl="0"/>
            <a:r>
              <a:rPr lang="ru-RU" dirty="0" smtClean="0"/>
              <a:t>Рассказывайте о своих проблемах, делитесь своими </a:t>
            </a:r>
            <a:r>
              <a:rPr lang="ru-RU" dirty="0" smtClean="0"/>
              <a:t>чувствами;</a:t>
            </a:r>
            <a:endParaRPr lang="ru-RU" dirty="0" smtClean="0"/>
          </a:p>
          <a:p>
            <a:pPr lvl="0"/>
            <a:r>
              <a:rPr lang="ru-RU" dirty="0" smtClean="0"/>
              <a:t>Разрешайте конфликты мирным </a:t>
            </a:r>
            <a:r>
              <a:rPr lang="ru-RU" dirty="0" smtClean="0"/>
              <a:t>путем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Давайте ребенку самостоятельно справиться с задачами, которые ему по </a:t>
            </a:r>
            <a:r>
              <a:rPr lang="ru-RU" dirty="0" smtClean="0"/>
              <a:t>силе;</a:t>
            </a:r>
            <a:endParaRPr lang="ru-RU" dirty="0" smtClean="0"/>
          </a:p>
          <a:p>
            <a:pPr lvl="0"/>
            <a:r>
              <a:rPr lang="ru-RU" dirty="0" smtClean="0"/>
              <a:t>«Не </a:t>
            </a:r>
            <a:r>
              <a:rPr lang="ru-RU" dirty="0" smtClean="0"/>
              <a:t>поворачивайтесь к нему </a:t>
            </a:r>
            <a:r>
              <a:rPr lang="ru-RU" dirty="0" smtClean="0"/>
              <a:t>спиной»; </a:t>
            </a:r>
            <a:endParaRPr lang="ru-RU" dirty="0" smtClean="0"/>
          </a:p>
          <a:p>
            <a:pPr lvl="0"/>
            <a:r>
              <a:rPr lang="ru-RU" dirty="0" smtClean="0"/>
              <a:t>Говорите о любви.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1"/>
            <a:ext cx="7092280" cy="785794"/>
          </a:xfrm>
        </p:spPr>
        <p:txBody>
          <a:bodyPr/>
          <a:lstStyle/>
          <a:p>
            <a:r>
              <a:rPr lang="ru-RU" dirty="0" smtClean="0"/>
              <a:t>Правила взаимодействия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214422"/>
            <a:ext cx="7379172" cy="514353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BB00C0"/>
                </a:solidFill>
              </a:rPr>
              <a:t>1 правило </a:t>
            </a:r>
            <a:r>
              <a:rPr lang="ru-RU" dirty="0" smtClean="0">
                <a:solidFill>
                  <a:srgbClr val="BB00C0"/>
                </a:solidFill>
              </a:rPr>
              <a:t>«Защищайте </a:t>
            </a:r>
            <a:r>
              <a:rPr lang="ru-RU" dirty="0" smtClean="0">
                <a:solidFill>
                  <a:srgbClr val="BB00C0"/>
                </a:solidFill>
              </a:rPr>
              <a:t>своего ребенка от всех тех людей, которые пытаются его воспитывать «по своему».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</a:t>
            </a:r>
            <a:r>
              <a:rPr lang="ru-RU" b="1" dirty="0" smtClean="0">
                <a:solidFill>
                  <a:srgbClr val="BB00C0"/>
                </a:solidFill>
              </a:rPr>
              <a:t>2</a:t>
            </a:r>
            <a:r>
              <a:rPr lang="ru-RU" dirty="0" smtClean="0">
                <a:solidFill>
                  <a:srgbClr val="BB00C0"/>
                </a:solidFill>
              </a:rPr>
              <a:t> «Внимательно </a:t>
            </a:r>
            <a:r>
              <a:rPr lang="ru-RU" dirty="0" smtClean="0">
                <a:solidFill>
                  <a:srgbClr val="BB00C0"/>
                </a:solidFill>
              </a:rPr>
              <a:t>слушайте все, о чем говорит ваш </a:t>
            </a:r>
            <a:r>
              <a:rPr lang="ru-RU" dirty="0" smtClean="0">
                <a:solidFill>
                  <a:srgbClr val="BB00C0"/>
                </a:solidFill>
              </a:rPr>
              <a:t>ребенок». </a:t>
            </a:r>
            <a:endParaRPr lang="ru-RU" dirty="0" smtClean="0">
              <a:solidFill>
                <a:srgbClr val="BB00C0"/>
              </a:solidFill>
            </a:endParaRP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3</a:t>
            </a:r>
            <a:r>
              <a:rPr lang="ru-RU" dirty="0" smtClean="0">
                <a:solidFill>
                  <a:srgbClr val="BB00C0"/>
                </a:solidFill>
              </a:rPr>
              <a:t> «Меняйте, если вас не устраивает</a:t>
            </a:r>
            <a:r>
              <a:rPr lang="ru-RU" dirty="0" smtClean="0">
                <a:solidFill>
                  <a:srgbClr val="BB00C0"/>
                </a:solidFill>
              </a:rPr>
              <a:t>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4</a:t>
            </a:r>
            <a:r>
              <a:rPr lang="ru-RU" dirty="0" smtClean="0">
                <a:solidFill>
                  <a:srgbClr val="BB00C0"/>
                </a:solidFill>
              </a:rPr>
              <a:t> «Перенастраивайтесь» на </a:t>
            </a:r>
            <a:r>
              <a:rPr lang="ru-RU" dirty="0" smtClean="0">
                <a:solidFill>
                  <a:srgbClr val="BB00C0"/>
                </a:solidFill>
              </a:rPr>
              <a:t>ребенка».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5 «</a:t>
            </a:r>
            <a:r>
              <a:rPr lang="ru-RU" dirty="0" smtClean="0">
                <a:solidFill>
                  <a:srgbClr val="BB00C0"/>
                </a:solidFill>
              </a:rPr>
              <a:t>Были </a:t>
            </a:r>
            <a:r>
              <a:rPr lang="ru-RU" dirty="0" smtClean="0">
                <a:solidFill>
                  <a:srgbClr val="BB00C0"/>
                </a:solidFill>
              </a:rPr>
              <a:t>неправы вы - говорите об </a:t>
            </a:r>
            <a:r>
              <a:rPr lang="ru-RU" dirty="0" smtClean="0">
                <a:solidFill>
                  <a:srgbClr val="BB00C0"/>
                </a:solidFill>
              </a:rPr>
              <a:t>этом</a:t>
            </a:r>
            <a:r>
              <a:rPr lang="ru-RU" b="1" dirty="0" smtClean="0">
                <a:solidFill>
                  <a:srgbClr val="BB00C0"/>
                </a:solidFill>
              </a:rPr>
              <a:t>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6 «</a:t>
            </a:r>
            <a:r>
              <a:rPr lang="ru-RU" dirty="0" smtClean="0">
                <a:solidFill>
                  <a:srgbClr val="BB00C0"/>
                </a:solidFill>
              </a:rPr>
              <a:t>Убедите </a:t>
            </a:r>
            <a:r>
              <a:rPr lang="ru-RU" dirty="0" smtClean="0">
                <a:solidFill>
                  <a:srgbClr val="BB00C0"/>
                </a:solidFill>
              </a:rPr>
              <a:t>своего ребенка в том, что он </a:t>
            </a:r>
            <a:r>
              <a:rPr lang="ru-RU" dirty="0" smtClean="0">
                <a:solidFill>
                  <a:srgbClr val="BB00C0"/>
                </a:solidFill>
              </a:rPr>
              <a:t>нужен</a:t>
            </a:r>
            <a:r>
              <a:rPr lang="ru-RU" b="1" dirty="0" smtClean="0">
                <a:solidFill>
                  <a:srgbClr val="BB00C0"/>
                </a:solidFill>
              </a:rPr>
              <a:t>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7 «</a:t>
            </a:r>
            <a:r>
              <a:rPr lang="ru-RU" dirty="0" smtClean="0">
                <a:solidFill>
                  <a:srgbClr val="BB00C0"/>
                </a:solidFill>
              </a:rPr>
              <a:t>Объясняем мотивы своих поступков по отношению к </a:t>
            </a:r>
            <a:r>
              <a:rPr lang="ru-RU" dirty="0" smtClean="0">
                <a:solidFill>
                  <a:srgbClr val="BB00C0"/>
                </a:solidFill>
              </a:rPr>
              <a:t>ребенку».</a:t>
            </a:r>
          </a:p>
          <a:p>
            <a:r>
              <a:rPr lang="ru-RU" b="1" dirty="0" smtClean="0">
                <a:solidFill>
                  <a:srgbClr val="BB00C0"/>
                </a:solidFill>
              </a:rPr>
              <a:t>Правило 8 «</a:t>
            </a:r>
            <a:r>
              <a:rPr lang="ru-RU" dirty="0" smtClean="0">
                <a:solidFill>
                  <a:srgbClr val="BB00C0"/>
                </a:solidFill>
              </a:rPr>
              <a:t>Восполняйте </a:t>
            </a:r>
            <a:r>
              <a:rPr lang="ru-RU" dirty="0" smtClean="0">
                <a:solidFill>
                  <a:srgbClr val="BB00C0"/>
                </a:solidFill>
              </a:rPr>
              <a:t>свой </a:t>
            </a:r>
            <a:r>
              <a:rPr lang="ru-RU" dirty="0" smtClean="0">
                <a:solidFill>
                  <a:srgbClr val="BB00C0"/>
                </a:solidFill>
              </a:rPr>
              <a:t>ресурс»</a:t>
            </a:r>
            <a:r>
              <a:rPr lang="ru-RU" b="1" dirty="0" smtClean="0">
                <a:solidFill>
                  <a:srgbClr val="BB00C0"/>
                </a:solidFill>
              </a:rPr>
              <a:t>.</a:t>
            </a:r>
            <a:endParaRPr lang="ru-RU" dirty="0" smtClean="0">
              <a:solidFill>
                <a:srgbClr val="BB00C0"/>
              </a:solidFill>
            </a:endParaRPr>
          </a:p>
          <a:p>
            <a:endParaRPr lang="ru-RU" dirty="0" smtClean="0">
              <a:solidFill>
                <a:srgbClr val="BB00C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928926" y="0"/>
            <a:ext cx="6215074" cy="1150897"/>
          </a:xfrm>
        </p:spPr>
        <p:txBody>
          <a:bodyPr/>
          <a:lstStyle/>
          <a:p>
            <a:r>
              <a:rPr lang="ru-RU" b="1" dirty="0" smtClean="0"/>
              <a:t>"Я – высказывание"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500166" y="1357298"/>
            <a:ext cx="7379172" cy="4143404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>
                <a:solidFill>
                  <a:srgbClr val="BB00C0"/>
                </a:solidFill>
              </a:rPr>
              <a:t>способ вербального выражения чувств, возникающих в напряжённых ситуациях;</a:t>
            </a:r>
          </a:p>
          <a:p>
            <a:pPr lvl="0"/>
            <a:r>
              <a:rPr lang="ru-RU" dirty="0" smtClean="0">
                <a:solidFill>
                  <a:srgbClr val="BB00C0"/>
                </a:solidFill>
              </a:rPr>
              <a:t>конструктивная альтернатива "ты – высказыванию", которое традиционно применяется для решения конфликта;</a:t>
            </a:r>
          </a:p>
          <a:p>
            <a:pPr lvl="0"/>
            <a:r>
              <a:rPr lang="ru-RU" dirty="0" smtClean="0">
                <a:solidFill>
                  <a:srgbClr val="BB00C0"/>
                </a:solidFill>
              </a:rPr>
              <a:t>способ обозначения проблемы для себя и при этом осознание своей собственной ответственности за её решение</a:t>
            </a:r>
            <a:r>
              <a:rPr lang="ru-RU" dirty="0" smtClean="0">
                <a:solidFill>
                  <a:srgbClr val="BB00C0"/>
                </a:solidFill>
              </a:rPr>
              <a:t>.</a:t>
            </a:r>
            <a:endParaRPr lang="ru-RU" dirty="0" smtClean="0">
              <a:solidFill>
                <a:srgbClr val="BB0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00430" y="142852"/>
            <a:ext cx="5643570" cy="4114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Например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857232"/>
          <a:ext cx="7664478" cy="574397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214710"/>
                <a:gridCol w="4449768"/>
              </a:tblGrid>
              <a:tr h="578844">
                <a:tc>
                  <a:txBody>
                    <a:bodyPr/>
                    <a:lstStyle/>
                    <a:p>
                      <a:pPr marR="179705" algn="ctr">
                        <a:lnSpc>
                          <a:spcPts val="1350"/>
                        </a:lnSpc>
                        <a:spcAft>
                          <a:spcPts val="0"/>
                        </a:spcAft>
                        <a:tabLst>
                          <a:tab pos="156845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Типичная фраза:                                                                   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 anchor="ctr"/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Лучше сказать: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 anchor="ctr"/>
                </a:tc>
              </a:tr>
              <a:tr h="578844">
                <a:tc>
                  <a:txBody>
                    <a:bodyPr/>
                    <a:lstStyle/>
                    <a:p>
                      <a:pPr marL="457200" marR="179705">
                        <a:lnSpc>
                          <a:spcPts val="1350"/>
                        </a:lnSpc>
                        <a:spcAft>
                          <a:spcPts val="0"/>
                        </a:spcAft>
                        <a:tabLst>
                          <a:tab pos="156845" algn="l"/>
                          <a:tab pos="47180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"Ты должен хорошо учиться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!"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"Я уверена, что ты можешь хорошо учиться".  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  <a:tr h="832583">
                <a:tc>
                  <a:txBody>
                    <a:bodyPr/>
                    <a:lstStyle/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  <a:tabLst>
                          <a:tab pos="156845" algn="l"/>
                          <a:tab pos="47180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"Ты должен думать о будущем!"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"Интересно, каким человеком ты хотел бы стать?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Какую профессию думаешь выбрать?"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  <a:tr h="832583">
                <a:tc>
                  <a:txBody>
                    <a:bodyPr/>
                    <a:lstStyle/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  <a:tabLst>
                          <a:tab pos="156845" algn="l"/>
                          <a:tab pos="471805" algn="l"/>
                        </a:tabLs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"Ты должен слушать старших!"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 marR="17970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"Конечно, ты можешь иметь собственное мнение, но  к мнению старших полезно прислушиваться".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  <a:tr h="6109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«Это просто твой эгоизм !»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«Я последнее время не чувствую от тебя прежней заботы. С чем это связано?»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  <a:tr h="1527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«Делай что хочешь»	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 ««Мне не нравится то, что ты собираешься делать, но мое мнение тебя, не волнует. Я думаю, ты сделал бы это в любом случае».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«Мне кажется, что тебе это не нравится. А чего ты в действительности хочешь?»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  <a:tr h="6109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«Когда ты оставляешь свое барахло, разбросанным на  столе…»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«Когда на столе оставлены бумаги, вещи…»   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45" marR="64745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642918"/>
          <a:ext cx="7500990" cy="5429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148"/>
                <a:gridCol w="4214842"/>
              </a:tblGrid>
              <a:tr h="6515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«Когда ты орешь на меня..»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«Когда на меня поднимают голос…»    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15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«Ты постоянно опаздываешь»,…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«Мне сложно, когда ты приходишь поздно»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5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«Поступай так, как считаешь нужным»	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«Я слишком устал спорить с тобой. Поступай, как хочешь, хоть я и против».	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«А как считаешь нужным ты? Я хочу, чтобы мы оба достигли желаемого».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53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«Мне все равно»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 Мне не все равно, но говорить об этом нет смысла, ведь ты меня не слушаешь».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«Но тебя же раздражает случившееся, и меня заботит это».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5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«Ладно» или любое другое слово внешнего одобрения, сказанное неохотно или с гневом в голосе»	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«Я не согласен и на самом деле обижен и зол на тебя».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«Но тебе это не нравится. Я действительно хочу знать, как ты к этому относишься».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nozestvo-cvetnih-treugolnikov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mnozestvo-cvetnih-treugolnikov</Template>
  <TotalTime>42</TotalTime>
  <Words>446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mnozestvo-cvetnih-treugolnikov</vt:lpstr>
      <vt:lpstr>Навыки конструктивного общения с подростками в семье  педагог-психолог Коркодинова К. В. ГБОУ «Центр «Дар»</vt:lpstr>
      <vt:lpstr>Общие рекомендации для конструктивного взаимодействия с подростком</vt:lpstr>
      <vt:lpstr>Правила взаимодействия</vt:lpstr>
      <vt:lpstr>"Я – высказывание"</vt:lpstr>
      <vt:lpstr>Например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Кристина</dc:creator>
  <cp:lastModifiedBy>Кристина</cp:lastModifiedBy>
  <cp:revision>4</cp:revision>
  <dcterms:created xsi:type="dcterms:W3CDTF">2024-01-19T17:34:59Z</dcterms:created>
  <dcterms:modified xsi:type="dcterms:W3CDTF">2024-01-19T18:17:01Z</dcterms:modified>
</cp:coreProperties>
</file>